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383" r:id="rId6"/>
    <p:sldId id="328" r:id="rId7"/>
    <p:sldId id="305" r:id="rId8"/>
    <p:sldId id="272" r:id="rId9"/>
    <p:sldId id="306" r:id="rId10"/>
    <p:sldId id="384" r:id="rId11"/>
    <p:sldId id="261" r:id="rId12"/>
    <p:sldId id="386" r:id="rId13"/>
    <p:sldId id="385" r:id="rId14"/>
    <p:sldId id="329" r:id="rId15"/>
    <p:sldId id="381" r:id="rId16"/>
    <p:sldId id="382" r:id="rId17"/>
    <p:sldId id="379" r:id="rId18"/>
    <p:sldId id="380" r:id="rId19"/>
    <p:sldId id="378" r:id="rId20"/>
    <p:sldId id="367" r:id="rId21"/>
    <p:sldId id="276" r:id="rId22"/>
    <p:sldId id="373" r:id="rId23"/>
    <p:sldId id="301" r:id="rId24"/>
    <p:sldId id="263" r:id="rId25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8060402020202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5">
          <p15:clr>
            <a:srgbClr val="A4A3A4"/>
          </p15:clr>
        </p15:guide>
        <p15:guide id="2" pos="38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99FF"/>
    <a:srgbClr val="AF935C"/>
    <a:srgbClr val="161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/>
    <p:restoredTop sz="90000"/>
  </p:normalViewPr>
  <p:slideViewPr>
    <p:cSldViewPr snapToGrid="0" showGuides="1">
      <p:cViewPr varScale="1">
        <p:scale>
          <a:sx n="100" d="100"/>
          <a:sy n="100" d="100"/>
        </p:scale>
        <p:origin x="808" y="152"/>
      </p:cViewPr>
      <p:guideLst>
        <p:guide orient="horz" pos="2255"/>
        <p:guide pos="3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>
              <a:buChar char="•"/>
            </a:pPr>
            <a:fld id="{9A0DB2DC-4C9A-4742-B13C-FB6460FD3503}" type="slidenum">
              <a:rPr lang="zh-CN" altLang="en-US" sz="1200" dirty="0"/>
              <a:t>‹#›</a:t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584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358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1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63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24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4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5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35082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686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zh-CN" altLang="en-US" sz="1200" dirty="0"/>
              <a:t>6</a:t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794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013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55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5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8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1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23975"/>
            <a:ext cx="12192000" cy="26400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矩形 10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>
            <a:spLocks noChangeArrowheads="1"/>
          </p:cNvSpPr>
          <p:nvPr/>
        </p:nvSpPr>
        <p:spPr bwMode="auto">
          <a:xfrm>
            <a:off x="1970088" y="1914525"/>
            <a:ext cx="80391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4193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defTabSz="24193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defTabSz="24193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defTabSz="24193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defTabSz="24193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defTabSz="241935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defTabSz="241935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defTabSz="241935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defTabSz="241935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241935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Guys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聊天软件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  <a:p>
            <a:pPr marL="0" marR="0" lvl="0" indent="0" algn="l" defTabSz="241935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python</a:t>
            </a:r>
            <a:r>
              <a:rPr kumimoji="0" lang="zh-CN" altLang="zh-CN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中期项目汇报</a:t>
            </a:r>
          </a:p>
        </p:txBody>
      </p:sp>
      <p:cxnSp>
        <p:nvCxnSpPr>
          <p:cNvPr id="17" name="直接连接符 16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2147888" y="2870200"/>
            <a:ext cx="1828800" cy="0"/>
          </a:xfrm>
          <a:prstGeom prst="line">
            <a:avLst/>
          </a:prstGeom>
          <a:ln w="2857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2147888" y="3563938"/>
            <a:ext cx="72580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75" name="组合 43"/>
          <p:cNvGrpSpPr/>
          <p:nvPr/>
        </p:nvGrpSpPr>
        <p:grpSpPr>
          <a:xfrm>
            <a:off x="1722438" y="1473200"/>
            <a:ext cx="247650" cy="255588"/>
            <a:chOff x="1620407" y="1473313"/>
            <a:chExt cx="248785" cy="255929"/>
          </a:xfrm>
        </p:grpSpPr>
        <p:sp>
          <p:nvSpPr>
            <p:cNvPr id="41" name="矩形 40"/>
            <p:cNvSpPr/>
            <p:nvPr/>
          </p:nvSpPr>
          <p:spPr>
            <a:xfrm>
              <a:off x="1620407" y="1473313"/>
              <a:ext cx="248785" cy="2861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 rot="16200000">
              <a:off x="1509976" y="1590103"/>
              <a:ext cx="249571" cy="2870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66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767529" y="251423"/>
              <a:ext cx="2656944" cy="794665"/>
              <a:chOff x="4688069" y="514943"/>
              <a:chExt cx="2656944" cy="79466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514943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lang="zh-CN" altLang="en-US" sz="2800" b="1" dirty="0"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  <a:sym typeface="+mn-ea"/>
                  </a:rPr>
                  <a:t>项目介绍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+mn-ea"/>
                </a:endParaRP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687832" y="940033"/>
                <a:ext cx="2657473" cy="36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PROJECT BACKGROUND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3888105" y="1301750"/>
            <a:ext cx="576707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buFont typeface="Arial" panose="02080604020202020204" pitchFamily="34" charset="0"/>
              <a:buNone/>
            </a:pP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Guys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是一款在局域网内能够收发消息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,</a:t>
            </a:r>
          </a:p>
          <a:p>
            <a:pPr eaLnBrk="1" hangingPunct="1">
              <a:buFont typeface="Arial" panose="02080604020202020204" pitchFamily="34" charset="0"/>
              <a:buNone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文件传输的聊天软件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左图为用户登录</a:t>
            </a:r>
          </a:p>
          <a:p>
            <a:pPr eaLnBrk="1" hangingPunct="1">
              <a:buFont typeface="Arial" panose="02080604020202020204" pitchFamily="34" charset="0"/>
              <a:buNone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注册页面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登录成功后进入好友聊天界面</a:t>
            </a:r>
          </a:p>
        </p:txBody>
      </p:sp>
      <p:pic>
        <p:nvPicPr>
          <p:cNvPr id="5" name="图片 4" descr="sendpix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58165"/>
            <a:ext cx="2943225" cy="4277360"/>
          </a:xfrm>
          <a:prstGeom prst="rect">
            <a:avLst/>
          </a:prstGeom>
        </p:spPr>
      </p:pic>
      <p:pic>
        <p:nvPicPr>
          <p:cNvPr id="6" name="图片 5" descr="sendpix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750820"/>
            <a:ext cx="4896485" cy="378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15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66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767529" y="251423"/>
              <a:ext cx="2656944" cy="794665"/>
              <a:chOff x="4688069" y="514943"/>
              <a:chExt cx="2656944" cy="79466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514943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  <a:sym typeface="+mn-ea"/>
                  </a:rPr>
                  <a:t>架构介绍</a:t>
                </a: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687832" y="940033"/>
                <a:ext cx="2657473" cy="36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PROJECT BACKGROUND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F67CBA2-17A0-4C66-ABED-95F2DE341759}"/>
              </a:ext>
            </a:extLst>
          </p:cNvPr>
          <p:cNvSpPr/>
          <p:nvPr/>
        </p:nvSpPr>
        <p:spPr>
          <a:xfrm>
            <a:off x="706173" y="1124544"/>
            <a:ext cx="2928710" cy="1164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UIL</a:t>
            </a:r>
          </a:p>
          <a:p>
            <a:pPr algn="ctr"/>
            <a:r>
              <a:rPr lang="en-US" altLang="zh-CN" dirty="0"/>
              <a:t>(user interface layer))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DC4119-D69E-49F0-93BE-CAB75364E579}"/>
              </a:ext>
            </a:extLst>
          </p:cNvPr>
          <p:cNvSpPr/>
          <p:nvPr/>
        </p:nvSpPr>
        <p:spPr>
          <a:xfrm>
            <a:off x="4560642" y="1124544"/>
            <a:ext cx="2788636" cy="1164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BLL</a:t>
            </a:r>
          </a:p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bussiness</a:t>
            </a:r>
            <a:r>
              <a:rPr lang="en-US" altLang="zh-CN" dirty="0"/>
              <a:t> logic layer)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D1E84CC-5CC5-4E03-A7D2-61BBDF77DAB4}"/>
              </a:ext>
            </a:extLst>
          </p:cNvPr>
          <p:cNvSpPr/>
          <p:nvPr/>
        </p:nvSpPr>
        <p:spPr>
          <a:xfrm>
            <a:off x="8356463" y="1124539"/>
            <a:ext cx="2661773" cy="1164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DAL</a:t>
            </a:r>
          </a:p>
          <a:p>
            <a:pPr algn="ctr"/>
            <a:r>
              <a:rPr lang="en-US" altLang="zh-CN" dirty="0"/>
              <a:t>(database access layer)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C49286-8019-4AED-B944-04EA964158C6}"/>
              </a:ext>
            </a:extLst>
          </p:cNvPr>
          <p:cNvSpPr txBox="1"/>
          <p:nvPr/>
        </p:nvSpPr>
        <p:spPr>
          <a:xfrm>
            <a:off x="706173" y="3309588"/>
            <a:ext cx="2794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表示层：</a:t>
            </a:r>
            <a:endParaRPr lang="en-US" altLang="zh-CN" dirty="0"/>
          </a:p>
          <a:p>
            <a:r>
              <a:rPr lang="zh-CN" altLang="en-US" dirty="0"/>
              <a:t>逻辑与视图元素分离</a:t>
            </a:r>
            <a:endParaRPr lang="en-US" altLang="zh-CN" dirty="0"/>
          </a:p>
          <a:p>
            <a:r>
              <a:rPr lang="zh-CN" altLang="en-US" dirty="0"/>
              <a:t>方便调试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662FEE-7580-456A-91B5-B1A64CB9095A}"/>
              </a:ext>
            </a:extLst>
          </p:cNvPr>
          <p:cNvSpPr txBox="1"/>
          <p:nvPr/>
        </p:nvSpPr>
        <p:spPr>
          <a:xfrm>
            <a:off x="4554961" y="3032589"/>
            <a:ext cx="2794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业务逻辑层：</a:t>
            </a:r>
            <a:endParaRPr lang="en-US" altLang="zh-CN" dirty="0"/>
          </a:p>
          <a:p>
            <a:r>
              <a:rPr lang="zh-CN" altLang="en-US" dirty="0"/>
              <a:t>分为服务端逻辑程序与客户端逻辑程序，分别处理服务端与客户端的逻辑处理问题。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D2AEAC-5696-436A-974E-479940A5418B}"/>
              </a:ext>
            </a:extLst>
          </p:cNvPr>
          <p:cNvSpPr txBox="1"/>
          <p:nvPr/>
        </p:nvSpPr>
        <p:spPr>
          <a:xfrm>
            <a:off x="8574155" y="3349610"/>
            <a:ext cx="2794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数据访问层：</a:t>
            </a:r>
            <a:endParaRPr lang="en-US" altLang="zh-CN" dirty="0"/>
          </a:p>
          <a:p>
            <a:r>
              <a:rPr lang="zh-CN" altLang="en-US" dirty="0"/>
              <a:t>对数据库的操作</a:t>
            </a:r>
            <a:endParaRPr lang="en-US" altLang="zh-CN" dirty="0"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66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767529" y="251423"/>
              <a:ext cx="2656944" cy="794665"/>
              <a:chOff x="4688069" y="514943"/>
              <a:chExt cx="2656944" cy="79466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514943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  <a:sym typeface="+mn-ea"/>
                  </a:rPr>
                  <a:t>架构介绍</a:t>
                </a: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687832" y="940033"/>
                <a:ext cx="2657473" cy="36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PROJECT BACKGROUND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F67CBA2-17A0-4C66-ABED-95F2DE341759}"/>
              </a:ext>
            </a:extLst>
          </p:cNvPr>
          <p:cNvSpPr/>
          <p:nvPr/>
        </p:nvSpPr>
        <p:spPr>
          <a:xfrm>
            <a:off x="865199" y="1925434"/>
            <a:ext cx="2928710" cy="1164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客户端</a:t>
            </a:r>
            <a:endParaRPr lang="en-US" altLang="zh-CN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DC4119-D69E-49F0-93BE-CAB75364E579}"/>
              </a:ext>
            </a:extLst>
          </p:cNvPr>
          <p:cNvSpPr/>
          <p:nvPr/>
        </p:nvSpPr>
        <p:spPr>
          <a:xfrm>
            <a:off x="7940675" y="1936712"/>
            <a:ext cx="2788636" cy="1164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服务端</a:t>
            </a:r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6662FEE-7580-456A-91B5-B1A64CB9095A}"/>
              </a:ext>
            </a:extLst>
          </p:cNvPr>
          <p:cNvSpPr txBox="1"/>
          <p:nvPr/>
        </p:nvSpPr>
        <p:spPr>
          <a:xfrm>
            <a:off x="5390577" y="2322916"/>
            <a:ext cx="279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通讯协议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464634A-B442-43E2-A81A-B574A8CD0282}"/>
              </a:ext>
            </a:extLst>
          </p:cNvPr>
          <p:cNvSpPr txBox="1"/>
          <p:nvPr/>
        </p:nvSpPr>
        <p:spPr>
          <a:xfrm>
            <a:off x="1363081" y="366839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主线程接受</a:t>
            </a:r>
            <a:endParaRPr lang="en-US" altLang="zh-CN" dirty="0"/>
          </a:p>
          <a:p>
            <a:r>
              <a:rPr lang="zh-CN" altLang="en-US" dirty="0"/>
              <a:t>辅线程接受消息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956002-31B9-4ED4-980B-C031913A8965}"/>
              </a:ext>
            </a:extLst>
          </p:cNvPr>
          <p:cNvSpPr txBox="1"/>
          <p:nvPr/>
        </p:nvSpPr>
        <p:spPr>
          <a:xfrm>
            <a:off x="8729396" y="375699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IO</a:t>
            </a:r>
            <a:r>
              <a:rPr lang="zh-CN" altLang="en-US" dirty="0"/>
              <a:t>多路复用</a:t>
            </a:r>
            <a:endParaRPr lang="en-US" altLang="zh-CN" dirty="0"/>
          </a:p>
          <a:p>
            <a:r>
              <a:rPr lang="zh-CN" altLang="en-US" dirty="0"/>
              <a:t>实现消息的转发</a:t>
            </a:r>
          </a:p>
        </p:txBody>
      </p:sp>
    </p:spTree>
    <p:extLst>
      <p:ext uri="{BB962C8B-B14F-4D97-AF65-F5344CB8AC3E}">
        <p14:creationId xmlns:p14="http://schemas.microsoft.com/office/powerpoint/2010/main" val="195988445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66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767529" y="251423"/>
              <a:ext cx="2656944" cy="794665"/>
              <a:chOff x="4688069" y="514943"/>
              <a:chExt cx="2656944" cy="79466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514943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  <a:sym typeface="+mn-ea"/>
                  </a:rPr>
                  <a:t>架构介绍</a:t>
                </a: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687832" y="940033"/>
                <a:ext cx="2657473" cy="36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PROJECT BACKGROUND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4AB88C6-0BAB-404A-B6D3-E7775D2D2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73" y="2828920"/>
            <a:ext cx="2014552" cy="12001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272C75-7026-45B7-8B6F-3B2C4DA68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363" y="2535248"/>
            <a:ext cx="1899101" cy="10786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B2A921-D4C3-4DAF-A487-39FBBCBF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29" y="1242757"/>
            <a:ext cx="1904919" cy="909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67314E-88E4-4669-8CED-755626519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668" y="2581268"/>
            <a:ext cx="2085990" cy="8477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27A0B72-CE6C-4EFB-A5E6-5C6B491D6E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666" y="3948867"/>
            <a:ext cx="2012249" cy="2658308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8F586BE-55E3-4DDB-9CFB-8EC6C3A6D285}"/>
              </a:ext>
            </a:extLst>
          </p:cNvPr>
          <p:cNvCxnSpPr>
            <a:cxnSpLocks/>
          </p:cNvCxnSpPr>
          <p:nvPr/>
        </p:nvCxnSpPr>
        <p:spPr>
          <a:xfrm flipV="1">
            <a:off x="3240375" y="1982147"/>
            <a:ext cx="1428177" cy="82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6846B05-DEC1-4EA9-BCA0-1153EB206102}"/>
              </a:ext>
            </a:extLst>
          </p:cNvPr>
          <p:cNvCxnSpPr>
            <a:cxnSpLocks/>
          </p:cNvCxnSpPr>
          <p:nvPr/>
        </p:nvCxnSpPr>
        <p:spPr>
          <a:xfrm flipV="1">
            <a:off x="3294112" y="3339548"/>
            <a:ext cx="1533466" cy="8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044F385-AB39-43F2-8D51-1E520FDF9DCD}"/>
              </a:ext>
            </a:extLst>
          </p:cNvPr>
          <p:cNvCxnSpPr>
            <a:cxnSpLocks/>
          </p:cNvCxnSpPr>
          <p:nvPr/>
        </p:nvCxnSpPr>
        <p:spPr>
          <a:xfrm>
            <a:off x="3240375" y="3907498"/>
            <a:ext cx="1538000" cy="1079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4A08013-1F13-4334-AB6B-D3B98F43553D}"/>
              </a:ext>
            </a:extLst>
          </p:cNvPr>
          <p:cNvCxnSpPr/>
          <p:nvPr/>
        </p:nvCxnSpPr>
        <p:spPr>
          <a:xfrm>
            <a:off x="7167533" y="3074592"/>
            <a:ext cx="122677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3381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45898" y="57469"/>
            <a:ext cx="5597663" cy="855979"/>
            <a:chOff x="3325843" y="189246"/>
            <a:chExt cx="5597659" cy="85525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551710" y="189246"/>
              <a:ext cx="3088638" cy="855255"/>
              <a:chOff x="4472250" y="452766"/>
              <a:chExt cx="3088638" cy="85525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452766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  <a:sym typeface="+mn-ea"/>
                  </a:rPr>
                  <a:t>功能介绍</a:t>
                </a: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472250" y="940033"/>
                <a:ext cx="3088638" cy="367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FUNCTION BACKGROUND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9470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8B43459-5B7A-4FF2-B93D-46BB920F9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73" y="1053147"/>
            <a:ext cx="10696653" cy="54959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207" name="图片 206"/>
          <p:cNvPicPr/>
          <p:nvPr/>
        </p:nvPicPr>
        <p:blipFill>
          <a:blip r:embed="rId2"/>
          <a:stretch>
            <a:fillRect/>
          </a:stretch>
        </p:blipFill>
        <p:spPr>
          <a:xfrm>
            <a:off x="1063800" y="31320"/>
            <a:ext cx="101466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209" name="图片 208"/>
          <p:cNvPicPr/>
          <p:nvPr/>
        </p:nvPicPr>
        <p:blipFill>
          <a:blip r:embed="rId2"/>
          <a:stretch>
            <a:fillRect/>
          </a:stretch>
        </p:blipFill>
        <p:spPr>
          <a:xfrm>
            <a:off x="1602000" y="31320"/>
            <a:ext cx="90702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roup 1"/>
          <p:cNvGrpSpPr/>
          <p:nvPr/>
        </p:nvGrpSpPr>
        <p:grpSpPr>
          <a:xfrm>
            <a:off x="3336840" y="250920"/>
            <a:ext cx="5518080" cy="789840"/>
            <a:chOff x="3336840" y="250920"/>
            <a:chExt cx="5518080" cy="789840"/>
          </a:xfrm>
        </p:grpSpPr>
        <p:grpSp>
          <p:nvGrpSpPr>
            <p:cNvPr id="331" name="Group 2"/>
            <p:cNvGrpSpPr/>
            <p:nvPr/>
          </p:nvGrpSpPr>
          <p:grpSpPr>
            <a:xfrm>
              <a:off x="4732560" y="250920"/>
              <a:ext cx="2748600" cy="789840"/>
              <a:chOff x="4732560" y="250920"/>
              <a:chExt cx="2748600" cy="789840"/>
            </a:xfrm>
          </p:grpSpPr>
          <p:sp>
            <p:nvSpPr>
              <p:cNvPr id="332" name="CustomShape 3"/>
              <p:cNvSpPr/>
              <p:nvPr/>
            </p:nvSpPr>
            <p:spPr>
              <a:xfrm>
                <a:off x="5187960" y="250920"/>
                <a:ext cx="1837440" cy="486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zh-CN" altLang="en-US" sz="2800" b="1" spc="-1" dirty="0">
                    <a:solidFill>
                      <a:srgbClr val="44546A"/>
                    </a:solidFill>
                    <a:latin typeface="微软雅黑"/>
                    <a:ea typeface="微软雅黑"/>
                  </a:rPr>
                  <a:t>功能介绍</a:t>
                </a:r>
                <a:endParaRPr lang="en-US" sz="2800" b="0" strike="noStrike" spc="-1" dirty="0">
                  <a:latin typeface="Arial"/>
                </a:endParaRPr>
              </a:p>
            </p:txBody>
          </p:sp>
          <p:sp>
            <p:nvSpPr>
              <p:cNvPr id="333" name="CustomShape 4"/>
              <p:cNvSpPr/>
              <p:nvPr/>
            </p:nvSpPr>
            <p:spPr>
              <a:xfrm>
                <a:off x="4732560" y="676440"/>
                <a:ext cx="2748600" cy="36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AF935C"/>
                    </a:solidFill>
                    <a:latin typeface="Segoe UI"/>
                    <a:ea typeface="等线"/>
                  </a:rPr>
                  <a:t>PROJECT BACKGROUND</a:t>
                </a:r>
                <a:endParaRPr lang="en-US" sz="1800" b="0" strike="noStrike" spc="-1">
                  <a:latin typeface="Arial"/>
                </a:endParaRPr>
              </a:p>
            </p:txBody>
          </p:sp>
        </p:grpSp>
        <p:sp>
          <p:nvSpPr>
            <p:cNvPr id="334" name="Line 5"/>
            <p:cNvSpPr/>
            <p:nvPr/>
          </p:nvSpPr>
          <p:spPr>
            <a:xfrm>
              <a:off x="3336840" y="5364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5" name="Line 6"/>
            <p:cNvSpPr/>
            <p:nvPr/>
          </p:nvSpPr>
          <p:spPr>
            <a:xfrm>
              <a:off x="7026120" y="5364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36" name="CustomShape 7"/>
          <p:cNvSpPr/>
          <p:nvPr/>
        </p:nvSpPr>
        <p:spPr>
          <a:xfrm>
            <a:off x="3888000" y="1301760"/>
            <a:ext cx="5766480" cy="11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37" name="TextShape 8"/>
          <p:cNvSpPr txBox="1"/>
          <p:nvPr/>
        </p:nvSpPr>
        <p:spPr>
          <a:xfrm>
            <a:off x="864000" y="1052640"/>
            <a:ext cx="2808000" cy="827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1.登录、注册页面功能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38" name="图片 337"/>
          <p:cNvPicPr/>
          <p:nvPr/>
        </p:nvPicPr>
        <p:blipFill>
          <a:blip r:embed="rId2"/>
          <a:stretch>
            <a:fillRect/>
          </a:stretch>
        </p:blipFill>
        <p:spPr>
          <a:xfrm>
            <a:off x="1279080" y="5506920"/>
            <a:ext cx="2132640" cy="1117080"/>
          </a:xfrm>
          <a:prstGeom prst="rect">
            <a:avLst/>
          </a:prstGeom>
          <a:ln>
            <a:noFill/>
          </a:ln>
        </p:spPr>
      </p:pic>
      <p:pic>
        <p:nvPicPr>
          <p:cNvPr id="339" name="图片 338"/>
          <p:cNvPicPr/>
          <p:nvPr/>
        </p:nvPicPr>
        <p:blipFill>
          <a:blip r:embed="rId3"/>
          <a:stretch>
            <a:fillRect/>
          </a:stretch>
        </p:blipFill>
        <p:spPr>
          <a:xfrm>
            <a:off x="1224000" y="1584000"/>
            <a:ext cx="5078160" cy="3815640"/>
          </a:xfrm>
          <a:prstGeom prst="rect">
            <a:avLst/>
          </a:prstGeom>
          <a:ln>
            <a:noFill/>
          </a:ln>
        </p:spPr>
      </p:pic>
      <p:pic>
        <p:nvPicPr>
          <p:cNvPr id="340" name="图片 339"/>
          <p:cNvPicPr/>
          <p:nvPr/>
        </p:nvPicPr>
        <p:blipFill>
          <a:blip r:embed="rId4"/>
          <a:stretch>
            <a:fillRect/>
          </a:stretch>
        </p:blipFill>
        <p:spPr>
          <a:xfrm>
            <a:off x="6478200" y="1584000"/>
            <a:ext cx="3961800" cy="386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additive="repl">
                                        <p:cTn id="7" dur="8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rgb(49,125,-19)"/>
                                          </p:val>
                                        </p:tav>
                                        <p:tav tm="50000">
                                          <p:val>
                                            <p:strVal val="rgb(-63,99,5)"/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additive="repl">
                                        <p:cTn id="8" dur="8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rgb(49,125,-19)"/>
                                          </p:val>
                                        </p:tav>
                                        <p:tav tm="50000">
                                          <p:val>
                                            <p:strVal val="rgb(-63,99,5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roup 1"/>
          <p:cNvGrpSpPr/>
          <p:nvPr/>
        </p:nvGrpSpPr>
        <p:grpSpPr>
          <a:xfrm>
            <a:off x="3336840" y="250920"/>
            <a:ext cx="5518080" cy="789840"/>
            <a:chOff x="3336840" y="250920"/>
            <a:chExt cx="5518080" cy="789840"/>
          </a:xfrm>
        </p:grpSpPr>
        <p:grpSp>
          <p:nvGrpSpPr>
            <p:cNvPr id="342" name="Group 2"/>
            <p:cNvGrpSpPr/>
            <p:nvPr/>
          </p:nvGrpSpPr>
          <p:grpSpPr>
            <a:xfrm>
              <a:off x="4732560" y="250920"/>
              <a:ext cx="2748600" cy="789840"/>
              <a:chOff x="4732560" y="250920"/>
              <a:chExt cx="2748600" cy="789840"/>
            </a:xfrm>
          </p:grpSpPr>
          <p:sp>
            <p:nvSpPr>
              <p:cNvPr id="343" name="CustomShape 3"/>
              <p:cNvSpPr/>
              <p:nvPr/>
            </p:nvSpPr>
            <p:spPr>
              <a:xfrm>
                <a:off x="5187960" y="250920"/>
                <a:ext cx="1837440" cy="486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zh-CN" altLang="en-US" sz="2800" b="1" spc="-1" dirty="0">
                    <a:solidFill>
                      <a:srgbClr val="44546A"/>
                    </a:solidFill>
                    <a:latin typeface="微软雅黑"/>
                    <a:ea typeface="微软雅黑"/>
                  </a:rPr>
                  <a:t>功能</a:t>
                </a:r>
                <a:r>
                  <a:rPr lang="en-US" sz="2800" b="1" strike="noStrike" spc="-1" dirty="0" err="1">
                    <a:solidFill>
                      <a:srgbClr val="44546A"/>
                    </a:solidFill>
                    <a:latin typeface="微软雅黑"/>
                    <a:ea typeface="微软雅黑"/>
                  </a:rPr>
                  <a:t>介绍</a:t>
                </a:r>
                <a:endParaRPr lang="en-US" sz="2800" b="0" strike="noStrike" spc="-1" dirty="0">
                  <a:latin typeface="Arial"/>
                </a:endParaRPr>
              </a:p>
            </p:txBody>
          </p:sp>
          <p:sp>
            <p:nvSpPr>
              <p:cNvPr id="344" name="CustomShape 4"/>
              <p:cNvSpPr/>
              <p:nvPr/>
            </p:nvSpPr>
            <p:spPr>
              <a:xfrm>
                <a:off x="4732560" y="676440"/>
                <a:ext cx="2748600" cy="36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AF935C"/>
                    </a:solidFill>
                    <a:latin typeface="Segoe UI"/>
                    <a:ea typeface="等线"/>
                  </a:rPr>
                  <a:t>PROJECT BACKGROUND</a:t>
                </a:r>
                <a:endParaRPr lang="en-US" sz="1800" b="0" strike="noStrike" spc="-1">
                  <a:latin typeface="Arial"/>
                </a:endParaRPr>
              </a:p>
            </p:txBody>
          </p:sp>
        </p:grpSp>
        <p:sp>
          <p:nvSpPr>
            <p:cNvPr id="345" name="Line 5"/>
            <p:cNvSpPr/>
            <p:nvPr/>
          </p:nvSpPr>
          <p:spPr>
            <a:xfrm>
              <a:off x="3336840" y="5364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6" name="Line 6"/>
            <p:cNvSpPr/>
            <p:nvPr/>
          </p:nvSpPr>
          <p:spPr>
            <a:xfrm>
              <a:off x="7026120" y="5364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7" name="CustomShape 7"/>
          <p:cNvSpPr/>
          <p:nvPr/>
        </p:nvSpPr>
        <p:spPr>
          <a:xfrm>
            <a:off x="3888000" y="1301760"/>
            <a:ext cx="5766480" cy="1187280"/>
          </a:xfrm>
          <a:prstGeom prst="rect">
            <a:avLst/>
          </a:prstGeom>
          <a:noFill/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48" name="TextShape 8"/>
          <p:cNvSpPr txBox="1"/>
          <p:nvPr/>
        </p:nvSpPr>
        <p:spPr>
          <a:xfrm>
            <a:off x="864000" y="1052640"/>
            <a:ext cx="2808000" cy="827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1.登录、注册页面功能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49" name="图片 348"/>
          <p:cNvPicPr/>
          <p:nvPr/>
        </p:nvPicPr>
        <p:blipFill>
          <a:blip r:embed="rId2"/>
          <a:stretch>
            <a:fillRect/>
          </a:stretch>
        </p:blipFill>
        <p:spPr>
          <a:xfrm>
            <a:off x="1152000" y="1512360"/>
            <a:ext cx="5078160" cy="3815640"/>
          </a:xfrm>
          <a:prstGeom prst="rect">
            <a:avLst/>
          </a:prstGeom>
          <a:ln>
            <a:noFill/>
          </a:ln>
        </p:spPr>
      </p:pic>
      <p:pic>
        <p:nvPicPr>
          <p:cNvPr id="350" name="图片 349"/>
          <p:cNvPicPr/>
          <p:nvPr/>
        </p:nvPicPr>
        <p:blipFill>
          <a:blip r:embed="rId3"/>
          <a:stretch>
            <a:fillRect/>
          </a:stretch>
        </p:blipFill>
        <p:spPr>
          <a:xfrm>
            <a:off x="6336000" y="1512000"/>
            <a:ext cx="5616000" cy="1296000"/>
          </a:xfrm>
          <a:prstGeom prst="rect">
            <a:avLst/>
          </a:prstGeom>
          <a:ln>
            <a:noFill/>
          </a:ln>
        </p:spPr>
      </p:pic>
      <p:pic>
        <p:nvPicPr>
          <p:cNvPr id="351" name="图片 350"/>
          <p:cNvPicPr/>
          <p:nvPr/>
        </p:nvPicPr>
        <p:blipFill>
          <a:blip r:embed="rId4"/>
          <a:stretch>
            <a:fillRect/>
          </a:stretch>
        </p:blipFill>
        <p:spPr>
          <a:xfrm>
            <a:off x="6336000" y="3026520"/>
            <a:ext cx="5560920" cy="285480"/>
          </a:xfrm>
          <a:prstGeom prst="rect">
            <a:avLst/>
          </a:prstGeom>
          <a:ln>
            <a:noFill/>
          </a:ln>
        </p:spPr>
      </p:pic>
      <p:pic>
        <p:nvPicPr>
          <p:cNvPr id="352" name="图片 351"/>
          <p:cNvPicPr/>
          <p:nvPr/>
        </p:nvPicPr>
        <p:blipFill>
          <a:blip r:embed="rId5"/>
          <a:stretch>
            <a:fillRect/>
          </a:stretch>
        </p:blipFill>
        <p:spPr>
          <a:xfrm>
            <a:off x="6325200" y="3562200"/>
            <a:ext cx="5698800" cy="2485800"/>
          </a:xfrm>
          <a:prstGeom prst="rect">
            <a:avLst/>
          </a:prstGeom>
          <a:ln>
            <a:noFill/>
          </a:ln>
        </p:spPr>
      </p:pic>
      <p:pic>
        <p:nvPicPr>
          <p:cNvPr id="353" name="图片 352"/>
          <p:cNvPicPr/>
          <p:nvPr/>
        </p:nvPicPr>
        <p:blipFill>
          <a:blip r:embed="rId6"/>
          <a:stretch>
            <a:fillRect/>
          </a:stretch>
        </p:blipFill>
        <p:spPr>
          <a:xfrm>
            <a:off x="6912000" y="6177960"/>
            <a:ext cx="5040000" cy="285480"/>
          </a:xfrm>
          <a:prstGeom prst="rect">
            <a:avLst/>
          </a:prstGeom>
          <a:ln>
            <a:noFill/>
          </a:ln>
        </p:spPr>
      </p:pic>
      <p:pic>
        <p:nvPicPr>
          <p:cNvPr id="354" name="图片 353"/>
          <p:cNvPicPr/>
          <p:nvPr/>
        </p:nvPicPr>
        <p:blipFill>
          <a:blip r:embed="rId7"/>
          <a:stretch>
            <a:fillRect/>
          </a:stretch>
        </p:blipFill>
        <p:spPr>
          <a:xfrm>
            <a:off x="6912000" y="6552000"/>
            <a:ext cx="5184000" cy="30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additive="repl">
                                        <p:cTn id="7" dur="8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rgb(49,125,-19)"/>
                                          </p:val>
                                        </p:tav>
                                        <p:tav tm="50000">
                                          <p:val>
                                            <p:strVal val="rgb(-63,99,5)"/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 additive="repl">
                                        <p:cTn id="8" dur="8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rgb(49,125,-19)"/>
                                          </p:val>
                                        </p:tav>
                                        <p:tav tm="50000">
                                          <p:val>
                                            <p:strVal val="rgb(-63,99,5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1"/>
          <p:cNvGrpSpPr/>
          <p:nvPr/>
        </p:nvGrpSpPr>
        <p:grpSpPr>
          <a:xfrm>
            <a:off x="3407040" y="229320"/>
            <a:ext cx="5518080" cy="789120"/>
            <a:chOff x="3407040" y="229320"/>
            <a:chExt cx="5518080" cy="789120"/>
          </a:xfrm>
        </p:grpSpPr>
        <p:grpSp>
          <p:nvGrpSpPr>
            <p:cNvPr id="37" name="Group 2"/>
            <p:cNvGrpSpPr/>
            <p:nvPr/>
          </p:nvGrpSpPr>
          <p:grpSpPr>
            <a:xfrm>
              <a:off x="5258160" y="229320"/>
              <a:ext cx="1837080" cy="789120"/>
              <a:chOff x="5258160" y="229320"/>
              <a:chExt cx="1837080" cy="789120"/>
            </a:xfrm>
          </p:grpSpPr>
          <p:sp>
            <p:nvSpPr>
              <p:cNvPr id="38" name="CustomShape 3"/>
              <p:cNvSpPr/>
              <p:nvPr/>
            </p:nvSpPr>
            <p:spPr>
              <a:xfrm>
                <a:off x="5258160" y="229320"/>
                <a:ext cx="1837080" cy="486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800" b="1" strike="noStrike" spc="-1">
                    <a:solidFill>
                      <a:srgbClr val="44546A"/>
                    </a:solidFill>
                    <a:latin typeface="微软雅黑"/>
                    <a:ea typeface="微软雅黑"/>
                  </a:rPr>
                  <a:t>群聊</a:t>
                </a:r>
                <a:endParaRPr lang="en-US" sz="2800" b="0" strike="noStrike" spc="-1">
                  <a:latin typeface="Arial"/>
                </a:endParaRPr>
              </a:p>
            </p:txBody>
          </p:sp>
          <p:sp>
            <p:nvSpPr>
              <p:cNvPr id="39" name="CustomShape 4"/>
              <p:cNvSpPr/>
              <p:nvPr/>
            </p:nvSpPr>
            <p:spPr>
              <a:xfrm>
                <a:off x="5497200" y="654480"/>
                <a:ext cx="1360080" cy="363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90000" tIns="45000" rIns="90000" bIns="45000"/>
              <a:lstStyle/>
              <a:p>
                <a:pPr algn="ctr"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AF935C"/>
                    </a:solidFill>
                    <a:latin typeface="Segoe UI"/>
                    <a:ea typeface="宋体"/>
                  </a:rPr>
                  <a:t>Group chat</a:t>
                </a:r>
                <a:endParaRPr lang="en-US" sz="1800" b="0" strike="noStrike" spc="-1">
                  <a:latin typeface="Arial"/>
                </a:endParaRPr>
              </a:p>
            </p:txBody>
          </p:sp>
        </p:grpSp>
        <p:sp>
          <p:nvSpPr>
            <p:cNvPr id="40" name="Line 5"/>
            <p:cNvSpPr/>
            <p:nvPr/>
          </p:nvSpPr>
          <p:spPr>
            <a:xfrm>
              <a:off x="3407040" y="5148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" name="Line 6"/>
            <p:cNvSpPr/>
            <p:nvPr/>
          </p:nvSpPr>
          <p:spPr>
            <a:xfrm>
              <a:off x="7096320" y="514800"/>
              <a:ext cx="1828800" cy="360"/>
            </a:xfrm>
            <a:prstGeom prst="line">
              <a:avLst/>
            </a:prstGeom>
            <a:ln w="19080">
              <a:solidFill>
                <a:srgbClr val="AF935C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42" name="图片 41"/>
          <p:cNvPicPr/>
          <p:nvPr/>
        </p:nvPicPr>
        <p:blipFill>
          <a:blip r:embed="rId2"/>
          <a:stretch>
            <a:fillRect/>
          </a:stretch>
        </p:blipFill>
        <p:spPr>
          <a:xfrm>
            <a:off x="2952000" y="1800000"/>
            <a:ext cx="8855640" cy="3398760"/>
          </a:xfrm>
          <a:prstGeom prst="rect">
            <a:avLst/>
          </a:prstGeom>
          <a:ln>
            <a:noFill/>
          </a:ln>
        </p:spPr>
      </p:pic>
      <p:pic>
        <p:nvPicPr>
          <p:cNvPr id="43" name="图片 42"/>
          <p:cNvPicPr/>
          <p:nvPr/>
        </p:nvPicPr>
        <p:blipFill>
          <a:blip r:embed="rId3"/>
          <a:stretch>
            <a:fillRect/>
          </a:stretch>
        </p:blipFill>
        <p:spPr>
          <a:xfrm>
            <a:off x="389160" y="2941560"/>
            <a:ext cx="2562480" cy="2818080"/>
          </a:xfrm>
          <a:prstGeom prst="rect">
            <a:avLst/>
          </a:prstGeom>
          <a:ln>
            <a:noFill/>
          </a:ln>
        </p:spPr>
      </p:pic>
      <p:pic>
        <p:nvPicPr>
          <p:cNvPr id="44" name="图片 43"/>
          <p:cNvPicPr/>
          <p:nvPr/>
        </p:nvPicPr>
        <p:blipFill>
          <a:blip r:embed="rId4"/>
          <a:stretch>
            <a:fillRect/>
          </a:stretch>
        </p:blipFill>
        <p:spPr>
          <a:xfrm>
            <a:off x="288000" y="511920"/>
            <a:ext cx="2015640" cy="1935720"/>
          </a:xfrm>
          <a:prstGeom prst="rect">
            <a:avLst/>
          </a:prstGeom>
          <a:ln>
            <a:noFill/>
          </a:ln>
        </p:spPr>
      </p:pic>
      <p:pic>
        <p:nvPicPr>
          <p:cNvPr id="45" name="图片 44"/>
          <p:cNvPicPr/>
          <p:nvPr/>
        </p:nvPicPr>
        <p:blipFill>
          <a:blip r:embed="rId5"/>
          <a:stretch>
            <a:fillRect/>
          </a:stretch>
        </p:blipFill>
        <p:spPr>
          <a:xfrm rot="5319000">
            <a:off x="9338040" y="1013040"/>
            <a:ext cx="2732760" cy="204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"/>
          <p:cNvSpPr txBox="1">
            <a:spLocks noChangeArrowheads="1"/>
          </p:cNvSpPr>
          <p:nvPr/>
        </p:nvSpPr>
        <p:spPr bwMode="auto">
          <a:xfrm>
            <a:off x="252413" y="173038"/>
            <a:ext cx="2909888" cy="6461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itchFamily="3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目录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 </a:t>
            </a: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/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ea"/>
              </a:rPr>
              <a:t>CONTENTS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ea"/>
            </a:endParaRPr>
          </a:p>
        </p:txBody>
      </p:sp>
      <p:cxnSp>
        <p:nvCxnSpPr>
          <p:cNvPr id="19" name="直接连接符 18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3162300" y="496888"/>
            <a:ext cx="8648700" cy="0"/>
          </a:xfrm>
          <a:prstGeom prst="line">
            <a:avLst/>
          </a:prstGeom>
          <a:ln w="952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图片 20"/>
          <p:cNvPicPr>
            <a:picLocks noChangeAspect="1"/>
          </p:cNvPicPr>
          <p:nvPr/>
        </p:nvPicPr>
        <p:blipFill>
          <a:blip r:embed="rId2"/>
          <a:srcRect t="25148" b="25148"/>
          <a:stretch>
            <a:fillRect/>
          </a:stretch>
        </p:blipFill>
        <p:spPr>
          <a:xfrm>
            <a:off x="417513" y="2259013"/>
            <a:ext cx="2541587" cy="2541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图片 21"/>
          <p:cNvPicPr>
            <a:picLocks noChangeAspect="1"/>
          </p:cNvPicPr>
          <p:nvPr/>
        </p:nvPicPr>
        <p:blipFill>
          <a:blip r:embed="rId3"/>
          <a:srcRect t="8144" b="42152"/>
          <a:stretch>
            <a:fillRect/>
          </a:stretch>
        </p:blipFill>
        <p:spPr>
          <a:xfrm>
            <a:off x="3355975" y="2259013"/>
            <a:ext cx="2541588" cy="2541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8" name="图片 22"/>
          <p:cNvPicPr>
            <a:picLocks noChangeAspect="1"/>
          </p:cNvPicPr>
          <p:nvPr/>
        </p:nvPicPr>
        <p:blipFill>
          <a:blip r:embed="rId4"/>
          <a:srcRect t="25148" b="25148"/>
          <a:stretch>
            <a:fillRect/>
          </a:stretch>
        </p:blipFill>
        <p:spPr>
          <a:xfrm>
            <a:off x="6294438" y="2259013"/>
            <a:ext cx="2541587" cy="2541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9" name="图片 23"/>
          <p:cNvPicPr>
            <a:picLocks noChangeAspect="1"/>
          </p:cNvPicPr>
          <p:nvPr/>
        </p:nvPicPr>
        <p:blipFill>
          <a:blip r:embed="rId5"/>
          <a:srcRect t="25148" b="25148"/>
          <a:stretch>
            <a:fillRect/>
          </a:stretch>
        </p:blipFill>
        <p:spPr>
          <a:xfrm>
            <a:off x="9232900" y="2259013"/>
            <a:ext cx="2541588" cy="2541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矩形 25"/>
          <p:cNvSpPr/>
          <p:nvPr/>
        </p:nvSpPr>
        <p:spPr>
          <a:xfrm>
            <a:off x="417513" y="2259013"/>
            <a:ext cx="2541588" cy="2541588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355975" y="2259013"/>
            <a:ext cx="2541588" cy="2541588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94438" y="2259013"/>
            <a:ext cx="2541588" cy="2541588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232900" y="2259013"/>
            <a:ext cx="2541588" cy="2541588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0" name="直接连接符 29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417513" y="2155825"/>
            <a:ext cx="1828800" cy="0"/>
          </a:xfrm>
          <a:prstGeom prst="line">
            <a:avLst/>
          </a:prstGeom>
          <a:ln w="2857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3355975" y="4918075"/>
            <a:ext cx="1828800" cy="0"/>
          </a:xfrm>
          <a:prstGeom prst="line">
            <a:avLst/>
          </a:prstGeom>
          <a:ln w="2857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6294438" y="2155825"/>
            <a:ext cx="1828800" cy="0"/>
          </a:xfrm>
          <a:prstGeom prst="line">
            <a:avLst/>
          </a:prstGeom>
          <a:ln w="2857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9232900" y="4918075"/>
            <a:ext cx="1828800" cy="0"/>
          </a:xfrm>
          <a:prstGeom prst="line">
            <a:avLst/>
          </a:prstGeom>
          <a:ln w="2857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147763" y="2906713"/>
            <a:ext cx="1082675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关于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我们</a:t>
            </a:r>
          </a:p>
        </p:txBody>
      </p:sp>
      <p:sp>
        <p:nvSpPr>
          <p:cNvPr id="36" name="矩形 35"/>
          <p:cNvSpPr/>
          <p:nvPr/>
        </p:nvSpPr>
        <p:spPr>
          <a:xfrm>
            <a:off x="4086225" y="2906713"/>
            <a:ext cx="1081088" cy="1077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背景</a:t>
            </a:r>
          </a:p>
        </p:txBody>
      </p:sp>
      <p:sp>
        <p:nvSpPr>
          <p:cNvPr id="37" name="矩形 36"/>
          <p:cNvSpPr/>
          <p:nvPr/>
        </p:nvSpPr>
        <p:spPr>
          <a:xfrm>
            <a:off x="7024688" y="2906713"/>
            <a:ext cx="1081088" cy="1077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</a:t>
            </a:r>
            <a:endParaRPr kumimoji="0" lang="en-US" altLang="zh-CN" sz="32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itchFamily="34" charset="-122"/>
              <a:ea typeface="微软雅黑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介绍</a:t>
            </a:r>
          </a:p>
        </p:txBody>
      </p:sp>
      <p:sp>
        <p:nvSpPr>
          <p:cNvPr id="38" name="矩形 37"/>
          <p:cNvSpPr/>
          <p:nvPr/>
        </p:nvSpPr>
        <p:spPr>
          <a:xfrm>
            <a:off x="9966325" y="2906713"/>
            <a:ext cx="1073150" cy="1076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演示</a:t>
            </a:r>
          </a:p>
        </p:txBody>
      </p:sp>
      <p:sp>
        <p:nvSpPr>
          <p:cNvPr id="5140" name="矩形 38"/>
          <p:cNvSpPr>
            <a:spLocks noChangeArrowheads="1"/>
          </p:cNvSpPr>
          <p:nvPr/>
        </p:nvSpPr>
        <p:spPr bwMode="auto">
          <a:xfrm>
            <a:off x="1176338" y="4002088"/>
            <a:ext cx="1023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ABOUT US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sp>
        <p:nvSpPr>
          <p:cNvPr id="5141" name="矩形 39"/>
          <p:cNvSpPr>
            <a:spLocks noChangeArrowheads="1"/>
          </p:cNvSpPr>
          <p:nvPr/>
        </p:nvSpPr>
        <p:spPr bwMode="auto">
          <a:xfrm>
            <a:off x="4049713" y="4002088"/>
            <a:ext cx="1154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INTRODUCE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sp>
        <p:nvSpPr>
          <p:cNvPr id="5142" name="矩形 40"/>
          <p:cNvSpPr>
            <a:spLocks noChangeArrowheads="1"/>
          </p:cNvSpPr>
          <p:nvPr/>
        </p:nvSpPr>
        <p:spPr bwMode="auto">
          <a:xfrm>
            <a:off x="7073900" y="4002088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PRODUCT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sp>
        <p:nvSpPr>
          <p:cNvPr id="5143" name="矩形 42"/>
          <p:cNvSpPr>
            <a:spLocks noChangeArrowheads="1"/>
          </p:cNvSpPr>
          <p:nvPr/>
        </p:nvSpPr>
        <p:spPr bwMode="auto">
          <a:xfrm>
            <a:off x="9690100" y="4002088"/>
            <a:ext cx="16256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DEMONSTRATION</a:t>
            </a:r>
          </a:p>
        </p:txBody>
      </p:sp>
      <p:cxnSp>
        <p:nvCxnSpPr>
          <p:cNvPr id="45" name="直接连接符 4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CxnSpPr/>
          <p:nvPr/>
        </p:nvCxnSpPr>
        <p:spPr>
          <a:xfrm>
            <a:off x="277813" y="6669088"/>
            <a:ext cx="11636375" cy="0"/>
          </a:xfrm>
          <a:prstGeom prst="line">
            <a:avLst/>
          </a:prstGeom>
          <a:ln w="9525">
            <a:solidFill>
              <a:srgbClr val="AF93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3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665"/>
          </a:xfrm>
        </p:grpSpPr>
        <p:grpSp>
          <p:nvGrpSpPr>
            <p:cNvPr id="15367" name="组合 3"/>
            <p:cNvGrpSpPr/>
            <p:nvPr/>
          </p:nvGrpSpPr>
          <p:grpSpPr>
            <a:xfrm>
              <a:off x="4767529" y="251423"/>
              <a:ext cx="2656944" cy="794665"/>
              <a:chOff x="4688069" y="514943"/>
              <a:chExt cx="2656944" cy="794665"/>
            </a:xfrm>
          </p:grpSpPr>
          <p:sp>
            <p:nvSpPr>
              <p:cNvPr id="10250" name="Text Placeholder 1"/>
              <p:cNvSpPr txBox="1">
                <a:spLocks noChangeArrowheads="1"/>
              </p:cNvSpPr>
              <p:nvPr/>
            </p:nvSpPr>
            <p:spPr bwMode="auto">
              <a:xfrm>
                <a:off x="5097407" y="514943"/>
                <a:ext cx="1838324" cy="4869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lang="zh-CN" altLang="en-US" sz="2800" b="1" dirty="0"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itchFamily="34" charset="-122"/>
                    <a:ea typeface="微软雅黑" pitchFamily="34" charset="-122"/>
                    <a:sym typeface="+mn-ea"/>
                  </a:rPr>
                  <a:t>功能</a:t>
                </a:r>
                <a:r>
                  <a: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微软雅黑" pitchFamily="34" charset="-122"/>
                    <a:ea typeface="微软雅黑" pitchFamily="34" charset="-122"/>
                    <a:cs typeface="+mn-cs"/>
                    <a:sym typeface="+mn-ea"/>
                  </a:rPr>
                  <a:t>介绍</a:t>
                </a:r>
              </a:p>
            </p:txBody>
          </p:sp>
          <p:sp>
            <p:nvSpPr>
              <p:cNvPr id="10251" name="矩形 101"/>
              <p:cNvSpPr>
                <a:spLocks noChangeArrowheads="1"/>
              </p:cNvSpPr>
              <p:nvPr/>
            </p:nvSpPr>
            <p:spPr bwMode="auto">
              <a:xfrm>
                <a:off x="4687832" y="940033"/>
                <a:ext cx="2657473" cy="369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80604020202020204" pitchFamily="34" charset="0"/>
                  <a:defRPr>
                    <a:solidFill>
                      <a:schemeClr val="tx1"/>
                    </a:solidFill>
                    <a:latin typeface="Arial" panose="02080604020202020204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80604020202020204" pitchFamily="34" charset="0"/>
                  <a:buNone/>
                  <a:defRPr/>
                </a:pPr>
                <a:r>
                  <a:rPr kumimoji="0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AF935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egoe UI" pitchFamily="34" charset="0"/>
                    <a:ea typeface="等线" pitchFamily="2" charset="-122"/>
                    <a:cs typeface="+mn-cs"/>
                    <a:sym typeface="+mn-ea"/>
                  </a:rPr>
                  <a:t>PROJECT BACKGROUND</a:t>
                </a: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egoe UI" pitchFamily="34" charset="0"/>
                  <a:ea typeface="宋体" pitchFamily="2" charset="-122"/>
                  <a:cs typeface="Segoe UI" pitchFamily="34" charset="0"/>
                  <a:sym typeface="+mn-ea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31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3888105" y="1301750"/>
            <a:ext cx="576707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eaLnBrk="1" hangingPunct="1">
              <a:buFont typeface="Arial" panose="02080604020202020204" pitchFamily="34" charset="0"/>
              <a:buNone/>
            </a:pPr>
            <a:r>
              <a:rPr 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双方能够收发消息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一只喵的碎碎念" charset="-122"/>
                <a:ea typeface="一只喵的碎碎念" charset="-122"/>
              </a:rPr>
              <a:t>文件传输</a:t>
            </a:r>
          </a:p>
        </p:txBody>
      </p:sp>
      <p:pic>
        <p:nvPicPr>
          <p:cNvPr id="2" name="图片 1" descr="sendpix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788285"/>
            <a:ext cx="11369675" cy="366014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8490" y="1237615"/>
            <a:ext cx="613410" cy="2487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>
                <a:latin typeface="AR PL UKai HK" panose="02000503000000000000" charset="-122"/>
                <a:ea typeface="AR PL UKai HK" panose="02000503000000000000" charset="-122"/>
              </a:rPr>
              <a:t>数据库结构图</a:t>
            </a:r>
          </a:p>
        </p:txBody>
      </p:sp>
      <p:pic>
        <p:nvPicPr>
          <p:cNvPr id="6" name="图片 5" descr="webwxgetmsg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65" y="267335"/>
            <a:ext cx="10328275" cy="58102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8490" y="1237615"/>
            <a:ext cx="613410" cy="24872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>
                <a:latin typeface="AR PL UKai HK" panose="02000503000000000000" charset="-122"/>
                <a:ea typeface="AR PL UKai HK" panose="02000503000000000000" charset="-122"/>
              </a:rPr>
              <a:t>数据库结构图</a:t>
            </a:r>
          </a:p>
        </p:txBody>
      </p:sp>
      <p:pic>
        <p:nvPicPr>
          <p:cNvPr id="2" name="图片 1" descr="webwxgetmsg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345" y="90170"/>
            <a:ext cx="6924675" cy="667702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2"/>
          <p:cNvPicPr>
            <a:picLocks noChangeAspect="1"/>
          </p:cNvPicPr>
          <p:nvPr/>
        </p:nvPicPr>
        <p:blipFill>
          <a:blip r:embed="rId2"/>
          <a:srcRect l="2608" t="5453" r="2608" b="54689"/>
          <a:stretch>
            <a:fillRect/>
          </a:stretch>
        </p:blipFill>
        <p:spPr>
          <a:xfrm>
            <a:off x="0" y="1960563"/>
            <a:ext cx="12192000" cy="273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0" y="1960563"/>
            <a:ext cx="12192000" cy="2733675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100" y="2943225"/>
            <a:ext cx="2593975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项目演示</a:t>
            </a:r>
          </a:p>
        </p:txBody>
      </p:sp>
      <p:sp>
        <p:nvSpPr>
          <p:cNvPr id="6152" name="矩形 45"/>
          <p:cNvSpPr>
            <a:spLocks noChangeArrowheads="1"/>
          </p:cNvSpPr>
          <p:nvPr/>
        </p:nvSpPr>
        <p:spPr bwMode="auto">
          <a:xfrm>
            <a:off x="8220075" y="3141663"/>
            <a:ext cx="2316163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DEMONSTRATION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22438" y="1311275"/>
            <a:ext cx="3340100" cy="4032250"/>
            <a:chOff x="1722438" y="1311275"/>
            <a:chExt cx="3340100" cy="4032250"/>
          </a:xfrm>
        </p:grpSpPr>
        <p:sp>
          <p:nvSpPr>
            <p:cNvPr id="42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SpPr/>
            <p:nvPr/>
          </p:nvSpPr>
          <p:spPr>
            <a:xfrm>
              <a:off x="1722438" y="1311275"/>
              <a:ext cx="3340100" cy="4032250"/>
            </a:xfrm>
            <a:prstGeom prst="rect">
              <a:avLst/>
            </a:prstGeom>
            <a:noFill/>
            <a:ln w="76200">
              <a:solidFill>
                <a:srgbClr val="AF935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09800" y="2003425"/>
              <a:ext cx="2365375" cy="26463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  <a:sym typeface="+mn-ea"/>
                </a:rPr>
                <a:t>04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Impact" pitchFamily="34" charset="0"/>
                <a:ea typeface="微软雅黑" pitchFamily="34" charset="-122"/>
                <a:cs typeface="+mn-cs"/>
                <a:sym typeface="+mn-ea"/>
              </a:endParaRPr>
            </a:p>
          </p:txBody>
        </p:sp>
        <p:cxnSp>
          <p:nvCxnSpPr>
            <p:cNvPr id="45" name="直接连接符 4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059113" y="1463675"/>
              <a:ext cx="666750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2316163" y="5154613"/>
              <a:ext cx="2182812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1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矩形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<p:cNvSpPr/>
          <p:nvPr/>
        </p:nvSpPr>
        <p:spPr>
          <a:xfrm>
            <a:off x="2106613" y="2082800"/>
            <a:ext cx="2228850" cy="2692400"/>
          </a:xfrm>
          <a:custGeom>
            <a:avLst/>
            <a:gdLst>
              <a:gd name="connsiteX0" fmla="*/ 2343150 w 2343150"/>
              <a:gd name="connsiteY0" fmla="*/ 1543050 h 4800600"/>
              <a:gd name="connsiteX1" fmla="*/ 2343150 w 2343150"/>
              <a:gd name="connsiteY1" fmla="*/ 0 h 4800600"/>
              <a:gd name="connsiteX2" fmla="*/ 0 w 2343150"/>
              <a:gd name="connsiteY2" fmla="*/ 0 h 4800600"/>
              <a:gd name="connsiteX3" fmla="*/ 0 w 2343150"/>
              <a:gd name="connsiteY3" fmla="*/ 4800600 h 4800600"/>
              <a:gd name="connsiteX4" fmla="*/ 2343150 w 2343150"/>
              <a:gd name="connsiteY4" fmla="*/ 4800600 h 4800600"/>
              <a:gd name="connsiteX5" fmla="*/ 2343150 w 2343150"/>
              <a:gd name="connsiteY5" fmla="*/ 417195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43150" h="4800600">
                <a:moveTo>
                  <a:pt x="2343150" y="1543050"/>
                </a:moveTo>
                <a:lnTo>
                  <a:pt x="2343150" y="0"/>
                </a:lnTo>
                <a:lnTo>
                  <a:pt x="0" y="0"/>
                </a:lnTo>
                <a:lnTo>
                  <a:pt x="0" y="4800600"/>
                </a:lnTo>
                <a:lnTo>
                  <a:pt x="2343150" y="4800600"/>
                </a:lnTo>
                <a:lnTo>
                  <a:pt x="2343150" y="4171950"/>
                </a:lnTo>
              </a:path>
            </a:pathLst>
          </a:custGeom>
          <a:noFill/>
          <a:ln w="762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605" name="TextBox 9"/>
          <p:cNvSpPr txBox="1">
            <a:spLocks noChangeArrowheads="1"/>
          </p:cNvSpPr>
          <p:nvPr/>
        </p:nvSpPr>
        <p:spPr bwMode="auto">
          <a:xfrm>
            <a:off x="2506663" y="3351213"/>
            <a:ext cx="45148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rPr>
              <a:t>THANK YOU</a:t>
            </a:r>
          </a:p>
        </p:txBody>
      </p:sp>
      <p:sp>
        <p:nvSpPr>
          <p:cNvPr id="26" name="矩形 25"/>
          <p:cNvSpPr/>
          <p:nvPr/>
        </p:nvSpPr>
        <p:spPr>
          <a:xfrm>
            <a:off x="2106613" y="2722563"/>
            <a:ext cx="2228850" cy="7699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谢谢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"/>
          <p:cNvPicPr>
            <a:picLocks noChangeAspect="1"/>
          </p:cNvPicPr>
          <p:nvPr/>
        </p:nvPicPr>
        <p:blipFill>
          <a:blip r:embed="rId2"/>
          <a:srcRect l="2608" t="5453" r="2608" b="54689"/>
          <a:stretch>
            <a:fillRect/>
          </a:stretch>
        </p:blipFill>
        <p:spPr>
          <a:xfrm>
            <a:off x="0" y="1960563"/>
            <a:ext cx="12192000" cy="273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0" y="1960563"/>
            <a:ext cx="12192000" cy="2733675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100" y="2943225"/>
            <a:ext cx="2593975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关于我们</a:t>
            </a:r>
          </a:p>
        </p:txBody>
      </p:sp>
      <p:sp>
        <p:nvSpPr>
          <p:cNvPr id="6152" name="矩形 45"/>
          <p:cNvSpPr>
            <a:spLocks noChangeArrowheads="1"/>
          </p:cNvSpPr>
          <p:nvPr/>
        </p:nvSpPr>
        <p:spPr bwMode="auto">
          <a:xfrm>
            <a:off x="8220075" y="3141663"/>
            <a:ext cx="1385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等线" pitchFamily="2" charset="-122"/>
                <a:cs typeface="+mn-cs"/>
                <a:sym typeface="+mn-ea"/>
              </a:rPr>
              <a:t>ABOUT US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22438" y="1311275"/>
            <a:ext cx="3340100" cy="4032250"/>
            <a:chOff x="1722438" y="1311275"/>
            <a:chExt cx="3340100" cy="4032250"/>
          </a:xfrm>
        </p:grpSpPr>
        <p:sp>
          <p:nvSpPr>
            <p:cNvPr id="42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SpPr/>
            <p:nvPr/>
          </p:nvSpPr>
          <p:spPr>
            <a:xfrm>
              <a:off x="1722438" y="1311275"/>
              <a:ext cx="3340100" cy="4032250"/>
            </a:xfrm>
            <a:prstGeom prst="rect">
              <a:avLst/>
            </a:prstGeom>
            <a:noFill/>
            <a:ln w="76200">
              <a:solidFill>
                <a:srgbClr val="AF935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6000" y="2003425"/>
              <a:ext cx="2212975" cy="26479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  <a:sym typeface="+mn-ea"/>
                </a:rPr>
                <a:t>01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Impact" pitchFamily="34" charset="0"/>
                <a:ea typeface="微软雅黑" pitchFamily="34" charset="-122"/>
                <a:cs typeface="+mn-cs"/>
                <a:sym typeface="+mn-ea"/>
              </a:endParaRPr>
            </a:p>
          </p:txBody>
        </p:sp>
        <p:cxnSp>
          <p:nvCxnSpPr>
            <p:cNvPr id="45" name="直接连接符 4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059113" y="1463675"/>
              <a:ext cx="666750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2316163" y="5154613"/>
              <a:ext cx="2182812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15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0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784"/>
          </a:xfrm>
        </p:grpSpPr>
        <p:grpSp>
          <p:nvGrpSpPr>
            <p:cNvPr id="10256" name="组合 3"/>
            <p:cNvGrpSpPr/>
            <p:nvPr/>
          </p:nvGrpSpPr>
          <p:grpSpPr>
            <a:xfrm>
              <a:off x="5176812" y="251423"/>
              <a:ext cx="1838377" cy="794784"/>
              <a:chOff x="5097352" y="514943"/>
              <a:chExt cx="1838377" cy="794784"/>
            </a:xfrm>
          </p:grpSpPr>
          <p:sp>
            <p:nvSpPr>
              <p:cNvPr id="10259" name="Text Placeholder 1"/>
              <p:cNvSpPr txBox="1"/>
              <p:nvPr/>
            </p:nvSpPr>
            <p:spPr>
              <a:xfrm>
                <a:off x="5097352" y="514943"/>
                <a:ext cx="1838377" cy="4863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pitchFamily="34" charset="0"/>
                  <a:buNone/>
                </a:pPr>
                <a:r>
                  <a:rPr lang="zh-CN" altLang="en-US" sz="2800" b="1" dirty="0">
                    <a:solidFill>
                      <a:srgbClr val="44546A"/>
                    </a:solidFill>
                    <a:latin typeface="微软雅黑" pitchFamily="34" charset="-122"/>
                    <a:ea typeface="微软雅黑" pitchFamily="34" charset="-122"/>
                  </a:rPr>
                  <a:t>关于我们</a:t>
                </a:r>
              </a:p>
            </p:txBody>
          </p:sp>
          <p:sp>
            <p:nvSpPr>
              <p:cNvPr id="10260" name="矩形 101"/>
              <p:cNvSpPr/>
              <p:nvPr/>
            </p:nvSpPr>
            <p:spPr>
              <a:xfrm>
                <a:off x="5358312" y="940395"/>
                <a:ext cx="1316457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anose="02080604020202020204" pitchFamily="34" charset="0"/>
                  <a:buNone/>
                </a:pPr>
                <a:r>
                  <a:rPr lang="zh-CN" altLang="en-US" dirty="0">
                    <a:solidFill>
                      <a:srgbClr val="AF935C"/>
                    </a:solidFill>
                    <a:latin typeface="Segoe UI" pitchFamily="34" charset="0"/>
                    <a:ea typeface="等线" pitchFamily="2" charset="-122"/>
                  </a:rPr>
                  <a:t>ABOUT US</a:t>
                </a:r>
                <a:endParaRPr lang="zh-CN" altLang="en-US" dirty="0">
                  <a:solidFill>
                    <a:srgbClr val="AF935C"/>
                  </a:solidFill>
                  <a:latin typeface="Segoe UI" pitchFamily="34" charset="0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9" name="矩形 104"/>
          <p:cNvSpPr>
            <a:spLocks noChangeArrowheads="1"/>
          </p:cNvSpPr>
          <p:nvPr/>
        </p:nvSpPr>
        <p:spPr bwMode="auto">
          <a:xfrm>
            <a:off x="771843" y="5688013"/>
            <a:ext cx="10591800" cy="29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等线" pitchFamily="2" charset="-122"/>
                <a:cs typeface="+mn-cs"/>
                <a:sym typeface="+mn-ea"/>
              </a:rPr>
              <a:t>---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等线" pitchFamily="2" charset="-122"/>
                <a:cs typeface="+mn-cs"/>
                <a:sym typeface="+mn-ea"/>
              </a:rPr>
              <a:t>思途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等线" pitchFamily="2" charset="-122"/>
                <a:cs typeface="+mn-cs"/>
                <a:sym typeface="+mn-ea"/>
              </a:rPr>
              <a:t>---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35EEB9-7FBE-43BE-B0BC-0DFEC5841691}"/>
              </a:ext>
            </a:extLst>
          </p:cNvPr>
          <p:cNvSpPr txBox="1"/>
          <p:nvPr/>
        </p:nvSpPr>
        <p:spPr>
          <a:xfrm>
            <a:off x="908721" y="2135492"/>
            <a:ext cx="3646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队名：思途团队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1ECE72-EA27-44F7-9453-B1AC3B85CFC8}"/>
              </a:ext>
            </a:extLst>
          </p:cNvPr>
          <p:cNvSpPr txBox="1"/>
          <p:nvPr/>
        </p:nvSpPr>
        <p:spPr>
          <a:xfrm>
            <a:off x="908721" y="2751101"/>
            <a:ext cx="9229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/>
              <a:t>愿景：成为一个专业水平的</a:t>
            </a:r>
            <a:r>
              <a:rPr lang="en-US" altLang="zh-CN" sz="2800" dirty="0"/>
              <a:t>Python</a:t>
            </a:r>
            <a:r>
              <a:rPr lang="zh-CN" altLang="zh-CN" sz="2800" dirty="0"/>
              <a:t>开发团队</a:t>
            </a:r>
          </a:p>
          <a:p>
            <a:r>
              <a:rPr lang="zh-CN" altLang="zh-CN" sz="2800" dirty="0"/>
              <a:t>使命：让每一个项目小组都能高效的沟通</a:t>
            </a:r>
          </a:p>
          <a:p>
            <a:r>
              <a:rPr lang="zh-CN" altLang="zh-CN" sz="2800" dirty="0"/>
              <a:t>价值观：学以致用 积极探索 勤以补拙 敢于尝试 勇于承担</a:t>
            </a:r>
          </a:p>
        </p:txBody>
      </p:sp>
    </p:spTree>
  </p:cSld>
  <p:clrMapOvr>
    <a:masterClrMapping/>
  </p:clrMapOvr>
  <p:transition spd="med"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6" name="Group 13"/>
          <p:cNvGrpSpPr/>
          <p:nvPr/>
        </p:nvGrpSpPr>
        <p:grpSpPr>
          <a:xfrm>
            <a:off x="1311593" y="3778568"/>
            <a:ext cx="1889125" cy="1828800"/>
            <a:chOff x="2126167" y="581722"/>
            <a:chExt cx="1890307" cy="1828800"/>
          </a:xfrm>
        </p:grpSpPr>
        <p:sp>
          <p:nvSpPr>
            <p:cNvPr id="65" name="Rounded Rectangle 14"/>
            <p:cNvSpPr/>
            <p:nvPr/>
          </p:nvSpPr>
          <p:spPr>
            <a:xfrm>
              <a:off x="2126167" y="581722"/>
              <a:ext cx="1828355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7199" name="Title 3"/>
            <p:cNvSpPr txBox="1">
              <a:spLocks noChangeArrowheads="1"/>
            </p:cNvSpPr>
            <p:nvPr/>
          </p:nvSpPr>
          <p:spPr bwMode="auto">
            <a:xfrm>
              <a:off x="2246892" y="1765997"/>
              <a:ext cx="176958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   </a:t>
              </a:r>
              <a:r>
                <a:rPr lang="zh-CN" altLang="en-US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磊哥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endParaRPr>
            </a:p>
          </p:txBody>
        </p:sp>
        <p:sp>
          <p:nvSpPr>
            <p:cNvPr id="10272" name="Title 3"/>
            <p:cNvSpPr txBox="1"/>
            <p:nvPr/>
          </p:nvSpPr>
          <p:spPr>
            <a:xfrm>
              <a:off x="2224019" y="2049207"/>
              <a:ext cx="1761321" cy="2324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</a:rPr>
                <a:t>用户注册模块</a:t>
              </a:r>
            </a:p>
          </p:txBody>
        </p:sp>
      </p:grpSp>
      <p:grpSp>
        <p:nvGrpSpPr>
          <p:cNvPr id="10249" name="Group 25"/>
          <p:cNvGrpSpPr/>
          <p:nvPr/>
        </p:nvGrpSpPr>
        <p:grpSpPr>
          <a:xfrm>
            <a:off x="3876358" y="3778568"/>
            <a:ext cx="2276475" cy="1828800"/>
            <a:chOff x="2126167" y="581722"/>
            <a:chExt cx="2275954" cy="1828800"/>
          </a:xfrm>
        </p:grpSpPr>
        <p:sp>
          <p:nvSpPr>
            <p:cNvPr id="77" name="Rounded Rectangle 26"/>
            <p:cNvSpPr/>
            <p:nvPr/>
          </p:nvSpPr>
          <p:spPr>
            <a:xfrm>
              <a:off x="2126167" y="581722"/>
              <a:ext cx="1828382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78" name="Title 3"/>
            <p:cNvSpPr txBox="1"/>
            <p:nvPr/>
          </p:nvSpPr>
          <p:spPr>
            <a:xfrm>
              <a:off x="2414391" y="1765997"/>
              <a:ext cx="1987730" cy="34099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 </a:t>
              </a:r>
              <a:r>
                <a:rPr kumimoji="0" 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颜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同学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Roboto Light" charset="0"/>
                <a:sym typeface="+mn-ea"/>
              </a:endParaRPr>
            </a:p>
          </p:txBody>
        </p:sp>
        <p:sp>
          <p:nvSpPr>
            <p:cNvPr id="10263" name="Title 3"/>
            <p:cNvSpPr txBox="1"/>
            <p:nvPr/>
          </p:nvSpPr>
          <p:spPr>
            <a:xfrm>
              <a:off x="2234805" y="2049584"/>
              <a:ext cx="1768940" cy="26404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  <a:ea typeface="等线" pitchFamily="2" charset="-122"/>
                </a:rPr>
                <a:t>查阅资料</a:t>
              </a:r>
            </a:p>
          </p:txBody>
        </p:sp>
      </p:grpSp>
      <p:grpSp>
        <p:nvGrpSpPr>
          <p:cNvPr id="10250" name="组合 4"/>
          <p:cNvGrpSpPr/>
          <p:nvPr/>
        </p:nvGrpSpPr>
        <p:grpSpPr>
          <a:xfrm>
            <a:off x="3336925" y="250825"/>
            <a:ext cx="5518150" cy="795338"/>
            <a:chOff x="3325843" y="251423"/>
            <a:chExt cx="5518146" cy="794784"/>
          </a:xfrm>
        </p:grpSpPr>
        <p:grpSp>
          <p:nvGrpSpPr>
            <p:cNvPr id="10256" name="组合 3"/>
            <p:cNvGrpSpPr/>
            <p:nvPr/>
          </p:nvGrpSpPr>
          <p:grpSpPr>
            <a:xfrm>
              <a:off x="5176812" y="251423"/>
              <a:ext cx="1838377" cy="794784"/>
              <a:chOff x="5097352" y="514943"/>
              <a:chExt cx="1838377" cy="794784"/>
            </a:xfrm>
          </p:grpSpPr>
          <p:sp>
            <p:nvSpPr>
              <p:cNvPr id="10259" name="Text Placeholder 1"/>
              <p:cNvSpPr txBox="1"/>
              <p:nvPr/>
            </p:nvSpPr>
            <p:spPr>
              <a:xfrm>
                <a:off x="5097352" y="514943"/>
                <a:ext cx="1838377" cy="486355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/>
              <a:p>
                <a:pPr algn="ctr" ea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pitchFamily="34" charset="0"/>
                  <a:buNone/>
                </a:pPr>
                <a:r>
                  <a:rPr lang="zh-CN" altLang="en-US" sz="2800" b="1" dirty="0">
                    <a:solidFill>
                      <a:srgbClr val="44546A"/>
                    </a:solidFill>
                    <a:latin typeface="微软雅黑" pitchFamily="34" charset="-122"/>
                    <a:ea typeface="微软雅黑" pitchFamily="34" charset="-122"/>
                  </a:rPr>
                  <a:t>关于我们</a:t>
                </a:r>
              </a:p>
            </p:txBody>
          </p:sp>
          <p:sp>
            <p:nvSpPr>
              <p:cNvPr id="10260" name="矩形 101"/>
              <p:cNvSpPr/>
              <p:nvPr/>
            </p:nvSpPr>
            <p:spPr>
              <a:xfrm>
                <a:off x="5358312" y="940395"/>
                <a:ext cx="1316457" cy="36933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algn="ctr" eaLnBrk="1" hangingPunct="1">
                  <a:buFont typeface="Arial" panose="02080604020202020204" pitchFamily="34" charset="0"/>
                  <a:buNone/>
                </a:pPr>
                <a:r>
                  <a:rPr lang="zh-CN" altLang="en-US" dirty="0">
                    <a:solidFill>
                      <a:srgbClr val="AF935C"/>
                    </a:solidFill>
                    <a:latin typeface="Segoe UI" pitchFamily="34" charset="0"/>
                    <a:ea typeface="等线" pitchFamily="2" charset="-122"/>
                  </a:rPr>
                  <a:t>ABOUT US</a:t>
                </a:r>
                <a:endParaRPr lang="zh-CN" altLang="en-US" dirty="0">
                  <a:solidFill>
                    <a:srgbClr val="AF935C"/>
                  </a:solidFill>
                  <a:latin typeface="Segoe UI" pitchFamily="34" charset="0"/>
                </a:endParaRPr>
              </a:p>
            </p:txBody>
          </p:sp>
        </p:grp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79" name="矩形 104"/>
          <p:cNvSpPr>
            <a:spLocks noChangeArrowheads="1"/>
          </p:cNvSpPr>
          <p:nvPr/>
        </p:nvSpPr>
        <p:spPr bwMode="auto">
          <a:xfrm>
            <a:off x="771843" y="5688013"/>
            <a:ext cx="1059180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itchFamily="34" charset="0"/>
                <a:ea typeface="等线" pitchFamily="2" charset="-122"/>
                <a:cs typeface="+mn-cs"/>
                <a:sym typeface="+mn-ea"/>
              </a:rPr>
              <a:t>stay hungery!!!   stay foolish!!!</a:t>
            </a:r>
          </a:p>
        </p:txBody>
      </p:sp>
      <p:grpSp>
        <p:nvGrpSpPr>
          <p:cNvPr id="2" name="Group 13"/>
          <p:cNvGrpSpPr/>
          <p:nvPr/>
        </p:nvGrpSpPr>
        <p:grpSpPr>
          <a:xfrm>
            <a:off x="1311593" y="1114743"/>
            <a:ext cx="1889125" cy="1828800"/>
            <a:chOff x="2126167" y="581722"/>
            <a:chExt cx="1890307" cy="1828800"/>
          </a:xfrm>
        </p:grpSpPr>
        <p:sp>
          <p:nvSpPr>
            <p:cNvPr id="6" name="Rounded Rectangle 14"/>
            <p:cNvSpPr/>
            <p:nvPr/>
          </p:nvSpPr>
          <p:spPr>
            <a:xfrm>
              <a:off x="2126167" y="581722"/>
              <a:ext cx="1828355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7" name="Title 3"/>
            <p:cNvSpPr txBox="1">
              <a:spLocks noChangeArrowheads="1"/>
            </p:cNvSpPr>
            <p:nvPr/>
          </p:nvSpPr>
          <p:spPr bwMode="auto">
            <a:xfrm>
              <a:off x="2246892" y="1765997"/>
              <a:ext cx="176958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+mn-ea"/>
                </a:rPr>
                <a:t>   </a:t>
              </a:r>
              <a:r>
                <a:rPr kumimoji="0" 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+mn-ea"/>
                </a:rPr>
                <a:t>齐</a:t>
              </a:r>
              <a:r>
                <a:rPr lang="zh-CN" altLang="en-US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**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endParaRPr>
            </a:p>
          </p:txBody>
        </p:sp>
        <p:sp>
          <p:nvSpPr>
            <p:cNvPr id="8" name="Title 3"/>
            <p:cNvSpPr txBox="1"/>
            <p:nvPr/>
          </p:nvSpPr>
          <p:spPr>
            <a:xfrm>
              <a:off x="2224019" y="2049207"/>
              <a:ext cx="1761321" cy="2324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</a:rPr>
                <a:t>功能框架设计</a:t>
              </a:r>
            </a:p>
          </p:txBody>
        </p:sp>
      </p:grpSp>
      <p:grpSp>
        <p:nvGrpSpPr>
          <p:cNvPr id="9" name="Group 13"/>
          <p:cNvGrpSpPr/>
          <p:nvPr/>
        </p:nvGrpSpPr>
        <p:grpSpPr>
          <a:xfrm>
            <a:off x="3896043" y="1114743"/>
            <a:ext cx="1889125" cy="1828800"/>
            <a:chOff x="2126167" y="581722"/>
            <a:chExt cx="1890307" cy="1828800"/>
          </a:xfrm>
        </p:grpSpPr>
        <p:sp>
          <p:nvSpPr>
            <p:cNvPr id="10" name="Rounded Rectangle 14"/>
            <p:cNvSpPr/>
            <p:nvPr/>
          </p:nvSpPr>
          <p:spPr>
            <a:xfrm>
              <a:off x="2126167" y="581722"/>
              <a:ext cx="1828355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11" name="Title 3"/>
            <p:cNvSpPr txBox="1">
              <a:spLocks noChangeArrowheads="1"/>
            </p:cNvSpPr>
            <p:nvPr/>
          </p:nvSpPr>
          <p:spPr bwMode="auto">
            <a:xfrm>
              <a:off x="2246892" y="1765997"/>
              <a:ext cx="176958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    </a:t>
              </a:r>
              <a:r>
                <a:rPr lang="zh-CN" altLang="en-US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陈**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endParaRPr>
            </a:p>
          </p:txBody>
        </p:sp>
        <p:sp>
          <p:nvSpPr>
            <p:cNvPr id="12" name="Title 3"/>
            <p:cNvSpPr txBox="1"/>
            <p:nvPr/>
          </p:nvSpPr>
          <p:spPr>
            <a:xfrm>
              <a:off x="2224019" y="2049207"/>
              <a:ext cx="1761321" cy="2324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</a:rPr>
                <a:t>数据库设计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59208" y="1115378"/>
            <a:ext cx="1889125" cy="1828800"/>
            <a:chOff x="2126167" y="581722"/>
            <a:chExt cx="1890307" cy="1828800"/>
          </a:xfrm>
        </p:grpSpPr>
        <p:sp>
          <p:nvSpPr>
            <p:cNvPr id="14" name="Rounded Rectangle 14"/>
            <p:cNvSpPr/>
            <p:nvPr/>
          </p:nvSpPr>
          <p:spPr>
            <a:xfrm>
              <a:off x="2126167" y="581722"/>
              <a:ext cx="1828355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15" name="Title 3"/>
            <p:cNvSpPr txBox="1">
              <a:spLocks noChangeArrowheads="1"/>
            </p:cNvSpPr>
            <p:nvPr/>
          </p:nvSpPr>
          <p:spPr bwMode="auto">
            <a:xfrm>
              <a:off x="2246892" y="1765997"/>
              <a:ext cx="176958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+mn-ea"/>
                </a:rPr>
                <a:t>  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  <a:sym typeface="+mn-ea"/>
                </a:rPr>
                <a:t>沈</a:t>
              </a:r>
              <a:r>
                <a:rPr lang="zh-CN" altLang="en-US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老师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endParaRPr>
            </a:p>
          </p:txBody>
        </p:sp>
        <p:sp>
          <p:nvSpPr>
            <p:cNvPr id="16" name="Title 3"/>
            <p:cNvSpPr txBox="1"/>
            <p:nvPr/>
          </p:nvSpPr>
          <p:spPr>
            <a:xfrm>
              <a:off x="2224019" y="2049207"/>
              <a:ext cx="1761321" cy="2324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</a:rPr>
                <a:t>数据库建模</a:t>
              </a:r>
            </a:p>
          </p:txBody>
        </p:sp>
      </p:grpSp>
      <p:grpSp>
        <p:nvGrpSpPr>
          <p:cNvPr id="17" name="Group 13"/>
          <p:cNvGrpSpPr/>
          <p:nvPr/>
        </p:nvGrpSpPr>
        <p:grpSpPr>
          <a:xfrm>
            <a:off x="9289733" y="1114743"/>
            <a:ext cx="1889125" cy="1828800"/>
            <a:chOff x="2126167" y="581722"/>
            <a:chExt cx="1890307" cy="1828800"/>
          </a:xfrm>
        </p:grpSpPr>
        <p:sp>
          <p:nvSpPr>
            <p:cNvPr id="18" name="Rounded Rectangle 14"/>
            <p:cNvSpPr/>
            <p:nvPr/>
          </p:nvSpPr>
          <p:spPr>
            <a:xfrm>
              <a:off x="2126167" y="581722"/>
              <a:ext cx="1828355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19" name="Title 3"/>
            <p:cNvSpPr txBox="1">
              <a:spLocks noChangeArrowheads="1"/>
            </p:cNvSpPr>
            <p:nvPr/>
          </p:nvSpPr>
          <p:spPr bwMode="auto">
            <a:xfrm>
              <a:off x="2246892" y="1765997"/>
              <a:ext cx="1769582" cy="282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80604020202020204" pitchFamily="34" charset="0"/>
                <a:defRPr>
                  <a:solidFill>
                    <a:schemeClr val="tx1"/>
                  </a:solidFill>
                  <a:latin typeface="Arial" panose="02080604020202020204" pitchFamily="34" charset="0"/>
                  <a:ea typeface="宋体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   </a:t>
              </a:r>
              <a:r>
                <a:rPr lang="zh-CN" altLang="en-US" sz="2000" b="1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sym typeface="+mn-ea"/>
                </a:rPr>
                <a:t>淡**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+mn-ea"/>
              </a:endParaRPr>
            </a:p>
          </p:txBody>
        </p:sp>
        <p:sp>
          <p:nvSpPr>
            <p:cNvPr id="20" name="Title 3"/>
            <p:cNvSpPr txBox="1"/>
            <p:nvPr/>
          </p:nvSpPr>
          <p:spPr>
            <a:xfrm>
              <a:off x="2224019" y="2049207"/>
              <a:ext cx="1761321" cy="23241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</a:rPr>
                <a:t>用户登录模块</a:t>
              </a:r>
            </a:p>
          </p:txBody>
        </p:sp>
      </p:grpSp>
      <p:grpSp>
        <p:nvGrpSpPr>
          <p:cNvPr id="21" name="Group 25"/>
          <p:cNvGrpSpPr/>
          <p:nvPr/>
        </p:nvGrpSpPr>
        <p:grpSpPr>
          <a:xfrm>
            <a:off x="6335078" y="3778568"/>
            <a:ext cx="2115497" cy="1828800"/>
            <a:chOff x="2043636" y="581722"/>
            <a:chExt cx="2115013" cy="1828800"/>
          </a:xfrm>
        </p:grpSpPr>
        <p:sp>
          <p:nvSpPr>
            <p:cNvPr id="22" name="Rounded Rectangle 26"/>
            <p:cNvSpPr/>
            <p:nvPr/>
          </p:nvSpPr>
          <p:spPr>
            <a:xfrm>
              <a:off x="2043636" y="581722"/>
              <a:ext cx="1828382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23" name="Title 3"/>
            <p:cNvSpPr txBox="1"/>
            <p:nvPr/>
          </p:nvSpPr>
          <p:spPr>
            <a:xfrm>
              <a:off x="2388992" y="1765997"/>
              <a:ext cx="1769657" cy="34131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黄</a:t>
              </a:r>
              <a:r>
                <a:rPr lang="zh-CN" altLang="en-US" sz="2000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**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endParaRPr>
            </a:p>
          </p:txBody>
        </p:sp>
        <p:sp>
          <p:nvSpPr>
            <p:cNvPr id="24" name="Title 3"/>
            <p:cNvSpPr txBox="1"/>
            <p:nvPr/>
          </p:nvSpPr>
          <p:spPr>
            <a:xfrm>
              <a:off x="2187825" y="2052759"/>
              <a:ext cx="1768940" cy="26404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  <a:ea typeface="等线" pitchFamily="2" charset="-122"/>
                </a:rPr>
                <a:t>文件传输模块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287828" y="3778568"/>
            <a:ext cx="2076763" cy="1828800"/>
            <a:chOff x="2126167" y="581722"/>
            <a:chExt cx="2076288" cy="1828800"/>
          </a:xfrm>
        </p:grpSpPr>
        <p:sp>
          <p:nvSpPr>
            <p:cNvPr id="26" name="Rounded Rectangle 26"/>
            <p:cNvSpPr/>
            <p:nvPr/>
          </p:nvSpPr>
          <p:spPr>
            <a:xfrm>
              <a:off x="2126167" y="581722"/>
              <a:ext cx="1828382" cy="1828800"/>
            </a:xfrm>
            <a:prstGeom prst="roundRect">
              <a:avLst>
                <a:gd name="adj" fmla="val 1231"/>
              </a:avLst>
            </a:prstGeom>
            <a:solidFill>
              <a:srgbClr val="161D3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ea"/>
              </a:endParaRPr>
            </a:p>
          </p:txBody>
        </p:sp>
        <p:sp>
          <p:nvSpPr>
            <p:cNvPr id="27" name="Title 3"/>
            <p:cNvSpPr txBox="1"/>
            <p:nvPr/>
          </p:nvSpPr>
          <p:spPr>
            <a:xfrm>
              <a:off x="2432798" y="1765997"/>
              <a:ext cx="1769657" cy="34131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周</a:t>
              </a:r>
              <a:r>
                <a:rPr lang="zh-CN" altLang="en-US" sz="2000" dirty="0">
                  <a:solidFill>
                    <a:srgbClr val="AF935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  <a:cs typeface="+mn-ea"/>
                  <a:sym typeface="+mn-lt"/>
                </a:rPr>
                <a:t>同学</a:t>
              </a:r>
              <a:endParaRPr kumimoji="0" 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Roboto Light" charset="0"/>
                <a:sym typeface="+mn-ea"/>
              </a:endParaRPr>
            </a:p>
          </p:txBody>
        </p:sp>
        <p:sp>
          <p:nvSpPr>
            <p:cNvPr id="28" name="Title 3"/>
            <p:cNvSpPr txBox="1"/>
            <p:nvPr/>
          </p:nvSpPr>
          <p:spPr>
            <a:xfrm>
              <a:off x="2244328" y="2049584"/>
              <a:ext cx="1768940" cy="26404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eaLnBrk="1" hangingPunct="1">
                <a:lnSpc>
                  <a:spcPct val="80000"/>
                </a:lnSpc>
                <a:buFont typeface="Arial" panose="02080604020202020204" pitchFamily="34" charset="0"/>
                <a:buNone/>
              </a:pPr>
              <a:r>
                <a:rPr lang="zh-CN" altLang="en-US" sz="900" dirty="0">
                  <a:solidFill>
                    <a:srgbClr val="FFFFFF"/>
                  </a:solidFill>
                  <a:latin typeface="Segoe UI" pitchFamily="34" charset="0"/>
                  <a:ea typeface="等线" pitchFamily="2" charset="-122"/>
                </a:rPr>
                <a:t>收发消息功能</a:t>
              </a:r>
            </a:p>
          </p:txBody>
        </p:sp>
      </p:grpSp>
      <p:pic>
        <p:nvPicPr>
          <p:cNvPr id="30" name="图片 29" descr="webwxgetmsg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1305560"/>
            <a:ext cx="729615" cy="972185"/>
          </a:xfrm>
          <a:prstGeom prst="rect">
            <a:avLst/>
          </a:prstGeom>
        </p:spPr>
      </p:pic>
      <p:pic>
        <p:nvPicPr>
          <p:cNvPr id="31" name="图片 30" descr="webwxgetmsg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550" y="1289685"/>
            <a:ext cx="740410" cy="98806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00" y="3881120"/>
            <a:ext cx="1002665" cy="100266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215" y="3881120"/>
            <a:ext cx="1002665" cy="1002665"/>
          </a:xfrm>
          <a:prstGeom prst="rect">
            <a:avLst/>
          </a:prstGeom>
        </p:spPr>
      </p:pic>
      <p:pic>
        <p:nvPicPr>
          <p:cNvPr id="35" name="图片 34" descr="u=4254164563,3923686114&amp;fm=26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005" y="1266825"/>
            <a:ext cx="1250315" cy="1005840"/>
          </a:xfrm>
          <a:prstGeom prst="rect">
            <a:avLst/>
          </a:prstGeom>
        </p:spPr>
      </p:pic>
      <p:pic>
        <p:nvPicPr>
          <p:cNvPr id="45" name="图片 44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6670040" y="1259840"/>
            <a:ext cx="1141095" cy="938530"/>
          </a:xfrm>
          <a:prstGeom prst="rect">
            <a:avLst/>
          </a:prstGeom>
          <a:ln>
            <a:noFill/>
          </a:ln>
        </p:spPr>
      </p:pic>
      <p:pic>
        <p:nvPicPr>
          <p:cNvPr id="29" name="图片 28" descr="webwxgetmsgim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145" y="3854450"/>
            <a:ext cx="789305" cy="1054100"/>
          </a:xfrm>
          <a:prstGeom prst="rect">
            <a:avLst/>
          </a:prstGeom>
        </p:spPr>
      </p:pic>
      <p:pic>
        <p:nvPicPr>
          <p:cNvPr id="36" name="图片 35" descr="webwxgetmsgim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4505" y="3829685"/>
            <a:ext cx="78867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4721"/>
      </p:ext>
    </p:extLst>
  </p:cSld>
  <p:clrMapOvr>
    <a:masterClrMapping/>
  </p:clrMapOvr>
  <p:transition spd="med">
    <p:blind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40" y="966470"/>
            <a:ext cx="4921885" cy="5777865"/>
          </a:xfrm>
          <a:prstGeom prst="rect">
            <a:avLst/>
          </a:prstGeom>
        </p:spPr>
      </p:pic>
      <p:grpSp>
        <p:nvGrpSpPr>
          <p:cNvPr id="10250" name="组合 4"/>
          <p:cNvGrpSpPr/>
          <p:nvPr/>
        </p:nvGrpSpPr>
        <p:grpSpPr>
          <a:xfrm>
            <a:off x="3336925" y="250825"/>
            <a:ext cx="5518150" cy="486694"/>
            <a:chOff x="3325843" y="251423"/>
            <a:chExt cx="5518146" cy="486355"/>
          </a:xfrm>
        </p:grpSpPr>
        <p:sp>
          <p:nvSpPr>
            <p:cNvPr id="10259" name="Text Placeholder 1"/>
            <p:cNvSpPr txBox="1"/>
            <p:nvPr/>
          </p:nvSpPr>
          <p:spPr>
            <a:xfrm>
              <a:off x="5176812" y="251423"/>
              <a:ext cx="1838377" cy="48635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 algn="ctr" eaLnBrk="1" hangingPunct="1">
                <a:lnSpc>
                  <a:spcPct val="90000"/>
                </a:lnSpc>
                <a:spcBef>
                  <a:spcPts val="1000"/>
                </a:spcBef>
                <a:buFont typeface="Arial" panose="02080604020202020204" pitchFamily="34" charset="0"/>
                <a:buNone/>
              </a:pPr>
              <a:r>
                <a:rPr lang="zh-CN" altLang="en-US" sz="28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开发流程</a:t>
              </a:r>
            </a:p>
          </p:txBody>
        </p:sp>
        <p:cxnSp>
          <p:nvCxnSpPr>
            <p:cNvPr id="103" name="直接连接符 102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325843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7015190" y="536974"/>
              <a:ext cx="1828799" cy="0"/>
            </a:xfrm>
            <a:prstGeom prst="line">
              <a:avLst/>
            </a:prstGeom>
            <a:ln w="19050"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图片 30" descr="webwxgetmsg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0" y="680085"/>
            <a:ext cx="740410" cy="988060"/>
          </a:xfrm>
          <a:prstGeom prst="rect">
            <a:avLst/>
          </a:prstGeom>
        </p:spPr>
      </p:pic>
      <p:pic>
        <p:nvPicPr>
          <p:cNvPr id="30" name="图片 29" descr="webwxgetmsg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1248410"/>
            <a:ext cx="729615" cy="972185"/>
          </a:xfrm>
          <a:prstGeom prst="rect">
            <a:avLst/>
          </a:prstGeom>
        </p:spPr>
      </p:pic>
      <p:pic>
        <p:nvPicPr>
          <p:cNvPr id="35" name="图片 34" descr="u=4254164563,3923686114&amp;fm=26&amp;gp=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835" y="5111750"/>
            <a:ext cx="1250315" cy="1005840"/>
          </a:xfrm>
          <a:prstGeom prst="rect">
            <a:avLst/>
          </a:prstGeom>
        </p:spPr>
      </p:pic>
      <p:pic>
        <p:nvPicPr>
          <p:cNvPr id="45" name="图片 44"/>
          <p:cNvPicPr/>
          <p:nvPr/>
        </p:nvPicPr>
        <p:blipFill>
          <a:blip r:embed="rId7"/>
          <a:stretch>
            <a:fillRect/>
          </a:stretch>
        </p:blipFill>
        <p:spPr>
          <a:xfrm rot="5400000">
            <a:off x="3543935" y="5120640"/>
            <a:ext cx="885825" cy="867410"/>
          </a:xfrm>
          <a:prstGeom prst="rect">
            <a:avLst/>
          </a:prstGeom>
          <a:ln>
            <a:noFill/>
          </a:ln>
        </p:spPr>
      </p:pic>
      <p:pic>
        <p:nvPicPr>
          <p:cNvPr id="29" name="图片 28" descr="webwxgetmsgim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3585" y="5895340"/>
            <a:ext cx="635635" cy="848995"/>
          </a:xfrm>
          <a:prstGeom prst="rect">
            <a:avLst/>
          </a:prstGeom>
        </p:spPr>
      </p:pic>
    </p:spTree>
  </p:cSld>
  <p:clrMapOvr>
    <a:masterClrMapping/>
  </p:clrMapOvr>
  <p:transition spd="med">
    <p:blind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2"/>
          <p:cNvPicPr>
            <a:picLocks noChangeAspect="1"/>
          </p:cNvPicPr>
          <p:nvPr/>
        </p:nvPicPr>
        <p:blipFill>
          <a:blip r:embed="rId2"/>
          <a:srcRect l="2608" t="5453" r="2608" b="54689"/>
          <a:stretch>
            <a:fillRect/>
          </a:stretch>
        </p:blipFill>
        <p:spPr>
          <a:xfrm>
            <a:off x="0" y="1960563"/>
            <a:ext cx="12192000" cy="273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0" y="1960563"/>
            <a:ext cx="12192000" cy="2733675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100" y="2943225"/>
            <a:ext cx="2593975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项目背景</a:t>
            </a:r>
          </a:p>
        </p:txBody>
      </p:sp>
      <p:sp>
        <p:nvSpPr>
          <p:cNvPr id="6152" name="矩形 45"/>
          <p:cNvSpPr>
            <a:spLocks noChangeArrowheads="1"/>
          </p:cNvSpPr>
          <p:nvPr/>
        </p:nvSpPr>
        <p:spPr bwMode="auto">
          <a:xfrm>
            <a:off x="8220075" y="3141663"/>
            <a:ext cx="2933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宋体" pitchFamily="2" charset="-122"/>
                <a:cs typeface="Segoe UI" pitchFamily="34" charset="0"/>
                <a:sym typeface="+mn-ea"/>
              </a:rPr>
              <a:t>PROJECT BACKGROUND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22438" y="1311275"/>
            <a:ext cx="3340100" cy="4032250"/>
            <a:chOff x="1722438" y="1311275"/>
            <a:chExt cx="3340100" cy="4032250"/>
          </a:xfrm>
        </p:grpSpPr>
        <p:sp>
          <p:nvSpPr>
            <p:cNvPr id="42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SpPr/>
            <p:nvPr/>
          </p:nvSpPr>
          <p:spPr>
            <a:xfrm>
              <a:off x="1722438" y="1311275"/>
              <a:ext cx="3340100" cy="4032250"/>
            </a:xfrm>
            <a:prstGeom prst="rect">
              <a:avLst/>
            </a:prstGeom>
            <a:noFill/>
            <a:ln w="76200">
              <a:solidFill>
                <a:srgbClr val="AF935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95513" y="2003425"/>
              <a:ext cx="2393950" cy="26463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  <a:sym typeface="+mn-ea"/>
                </a:rPr>
                <a:t>02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Impact" pitchFamily="34" charset="0"/>
                <a:ea typeface="微软雅黑" pitchFamily="34" charset="-122"/>
                <a:cs typeface="+mn-cs"/>
                <a:sym typeface="+mn-ea"/>
              </a:endParaRPr>
            </a:p>
          </p:txBody>
        </p:sp>
        <p:cxnSp>
          <p:nvCxnSpPr>
            <p:cNvPr id="45" name="直接连接符 4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059113" y="1463675"/>
              <a:ext cx="666750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2316163" y="5154613"/>
              <a:ext cx="2182812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1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25400"/>
            <a:ext cx="12192000" cy="6940550"/>
          </a:xfrm>
          <a:prstGeom prst="rect">
            <a:avLst/>
          </a:prstGeom>
          <a:solidFill>
            <a:schemeClr val="tx1">
              <a:lumMod val="85000"/>
              <a:lumOff val="1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291" tIns="40646" rIns="81291" bIns="40646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136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3049588" y="1403985"/>
            <a:ext cx="75469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cs typeface="+mn-cs"/>
                <a:sym typeface="+mn-ea"/>
              </a:rPr>
              <a:t>项目背景</a:t>
            </a:r>
          </a:p>
        </p:txBody>
      </p:sp>
      <p:sp>
        <p:nvSpPr>
          <p:cNvPr id="33" name="椭圆 32"/>
          <p:cNvSpPr/>
          <p:nvPr/>
        </p:nvSpPr>
        <p:spPr>
          <a:xfrm>
            <a:off x="1409700" y="1409700"/>
            <a:ext cx="265113" cy="265113"/>
          </a:xfrm>
          <a:prstGeom prst="ellipse">
            <a:avLst/>
          </a:prstGeom>
          <a:solidFill>
            <a:srgbClr val="FFC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291" tIns="40646" rIns="81291" bIns="40646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1245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50875" y="642938"/>
            <a:ext cx="1023938" cy="1022350"/>
          </a:xfrm>
          <a:prstGeom prst="ellipse">
            <a:avLst/>
          </a:prstGeom>
          <a:solidFill>
            <a:srgbClr val="FFC0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291" tIns="40646" rIns="81291" bIns="40646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endParaRPr kumimoji="0" lang="zh-CN" altLang="en-US" sz="1245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50875" y="874713"/>
            <a:ext cx="1169988" cy="5286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 eaLnBrk="1" hangingPunct="1"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2845" kern="1200" cap="none" spc="0" normalizeH="0" baseline="0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80604020202020204" pitchFamily="34" charset="0"/>
                <a:ea typeface="造字工房悦黑体验版特细长体" pitchFamily="50" charset="-122"/>
                <a:cs typeface="+mn-cs"/>
                <a:sym typeface="+mn-ea"/>
              </a:rPr>
              <a:t>  02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7060565" y="2441575"/>
            <a:ext cx="4454525" cy="7391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1</a:t>
            </a: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. </a:t>
            </a:r>
            <a:r>
              <a:rPr lang="zh-CN" altLang="en-US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局域网内文件资源共享</a:t>
            </a:r>
            <a:endParaRPr kumimoji="0" lang="zh-CN" altLang="en-US" sz="1800" b="1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6699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anose="02080604020202020204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060565" y="3522980"/>
            <a:ext cx="4701540" cy="7391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2</a:t>
            </a: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. </a:t>
            </a:r>
            <a:r>
              <a:rPr lang="zh-CN" altLang="en-US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内部网络脱离外网</a:t>
            </a: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,</a:t>
            </a:r>
            <a:r>
              <a:rPr lang="zh-CN" altLang="en-US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99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实现内网传输</a:t>
            </a:r>
            <a:endParaRPr kumimoji="0" lang="zh-CN" altLang="en-US" sz="1800" b="1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6699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anose="02080604020202020204" pitchFamily="34" charset="0"/>
              <a:ea typeface="宋体" pitchFamily="2" charset="-122"/>
              <a:cs typeface="+mn-cs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070090" y="4607560"/>
            <a:ext cx="4701540" cy="7391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3.</a:t>
            </a:r>
            <a:r>
              <a:rPr lang="zh-CN" altLang="en-US" sz="180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rial" panose="02080604020202020204" pitchFamily="34" charset="0"/>
                <a:ea typeface="宋体" pitchFamily="2" charset="-122"/>
                <a:sym typeface="+mn-ea"/>
              </a:rPr>
              <a:t>保证文件传输的可靠性和安全性</a:t>
            </a:r>
            <a:endParaRPr kumimoji="0" lang="zh-CN" altLang="en-US" sz="1800" b="1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rial" panose="02080604020202020204" pitchFamily="34" charset="0"/>
              <a:ea typeface="宋体" pitchFamily="2" charset="-122"/>
              <a:cs typeface="+mn-cs"/>
              <a:sym typeface="+mn-ea"/>
            </a:endParaRPr>
          </a:p>
        </p:txBody>
      </p:sp>
      <p:pic>
        <p:nvPicPr>
          <p:cNvPr id="7" name="图片 6" descr="u=1692489433,4183458801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25" y="2431415"/>
            <a:ext cx="6017260" cy="36106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/>
          <p:cNvPicPr>
            <a:picLocks noChangeAspect="1"/>
          </p:cNvPicPr>
          <p:nvPr/>
        </p:nvPicPr>
        <p:blipFill>
          <a:blip r:embed="rId2"/>
          <a:srcRect l="2608" t="5453" r="2608" b="54689"/>
          <a:stretch>
            <a:fillRect/>
          </a:stretch>
        </p:blipFill>
        <p:spPr>
          <a:xfrm>
            <a:off x="0" y="1960563"/>
            <a:ext cx="12192000" cy="273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33"/>
          <p:cNvSpPr/>
          <p:nvPr/>
        </p:nvSpPr>
        <p:spPr>
          <a:xfrm>
            <a:off x="0" y="1960563"/>
            <a:ext cx="12192000" cy="2733675"/>
          </a:xfrm>
          <a:prstGeom prst="rect">
            <a:avLst/>
          </a:prstGeom>
          <a:solidFill>
            <a:srgbClr val="161D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26100" y="2943225"/>
            <a:ext cx="2593975" cy="768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itchFamily="34" charset="-122"/>
                <a:ea typeface="微软雅黑" pitchFamily="34" charset="-122"/>
                <a:cs typeface="+mn-ea"/>
                <a:sym typeface="+mn-lt"/>
              </a:rPr>
              <a:t>项目介绍</a:t>
            </a:r>
          </a:p>
        </p:txBody>
      </p:sp>
      <p:sp>
        <p:nvSpPr>
          <p:cNvPr id="6152" name="矩形 45"/>
          <p:cNvSpPr>
            <a:spLocks noChangeArrowheads="1"/>
          </p:cNvSpPr>
          <p:nvPr/>
        </p:nvSpPr>
        <p:spPr bwMode="auto">
          <a:xfrm>
            <a:off x="8220075" y="3141663"/>
            <a:ext cx="20304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defRPr>
                <a:solidFill>
                  <a:schemeClr val="tx1"/>
                </a:solidFill>
                <a:latin typeface="Arial" panose="02080604020202020204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AF93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 pitchFamily="34" charset="0"/>
                <a:ea typeface="宋体" pitchFamily="2" charset="-122"/>
                <a:cs typeface="Segoe UI" pitchFamily="34" charset="0"/>
                <a:sym typeface="+mn-ea"/>
              </a:rPr>
              <a:t>INTRODUCTION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AF93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egoe UI" pitchFamily="34" charset="0"/>
              <a:ea typeface="宋体" pitchFamily="2" charset="-122"/>
              <a:cs typeface="Segoe UI" pitchFamily="34" charset="0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22438" y="1311275"/>
            <a:ext cx="3340100" cy="4032250"/>
            <a:chOff x="1722438" y="1311275"/>
            <a:chExt cx="3340100" cy="4032250"/>
          </a:xfrm>
        </p:grpSpPr>
        <p:sp>
          <p:nvSpPr>
            <p:cNvPr id="42" name="任意多边形 5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SpPr/>
            <p:nvPr/>
          </p:nvSpPr>
          <p:spPr>
            <a:xfrm>
              <a:off x="1722438" y="1311275"/>
              <a:ext cx="3340100" cy="4032250"/>
            </a:xfrm>
            <a:prstGeom prst="rect">
              <a:avLst/>
            </a:prstGeom>
            <a:noFill/>
            <a:ln w="76200">
              <a:solidFill>
                <a:srgbClr val="AF935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165350" y="2003425"/>
              <a:ext cx="2454275" cy="26463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Impact" pitchFamily="34" charset="0"/>
                  <a:ea typeface="微软雅黑" pitchFamily="34" charset="-122"/>
                  <a:cs typeface="+mn-cs"/>
                  <a:sym typeface="+mn-ea"/>
                </a:rPr>
                <a:t>03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Impact" pitchFamily="34" charset="0"/>
                <a:ea typeface="微软雅黑" pitchFamily="34" charset="-122"/>
                <a:cs typeface="+mn-cs"/>
                <a:sym typeface="+mn-ea"/>
              </a:endParaRPr>
            </a:p>
          </p:txBody>
        </p:sp>
        <p:cxnSp>
          <p:nvCxnSpPr>
            <p:cNvPr id="45" name="直接连接符 44" descr="e7d195523061f1c0dc554706afe4c72a60a25314cbaece805811E654B44695D34D35691164BB3D154CCFD5D798F6FEAD99EAA8F1ADC3D4AFA5BC9ED0BB3A4B45073A038AC38E89AB54D31AA59602B9F1EF147B3F1B0DC5A9AD684D251E8AB8BF4F9B091A397845D764E7994FF6F53E4D9E73981015BFF7E580EA95A9E048541F1BBDE0F86D60AA3B"/>
            <p:cNvCxnSpPr/>
            <p:nvPr/>
          </p:nvCxnSpPr>
          <p:spPr>
            <a:xfrm>
              <a:off x="3059113" y="1463675"/>
              <a:ext cx="666750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2316163" y="5154613"/>
              <a:ext cx="2182812" cy="0"/>
            </a:xfrm>
            <a:prstGeom prst="line">
              <a:avLst/>
            </a:prstGeom>
            <a:ln>
              <a:solidFill>
                <a:srgbClr val="AF93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15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1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4_空白设计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357</Words>
  <Application>Microsoft Macintosh PowerPoint</Application>
  <PresentationFormat>宽屏</PresentationFormat>
  <Paragraphs>112</Paragraphs>
  <Slides>24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等线</vt:lpstr>
      <vt:lpstr>微软雅黑</vt:lpstr>
      <vt:lpstr>一只喵的碎碎念</vt:lpstr>
      <vt:lpstr>AR PL UKai HK</vt:lpstr>
      <vt:lpstr>Segoe UI</vt:lpstr>
      <vt:lpstr>Arial</vt:lpstr>
      <vt:lpstr>Arial Black</vt:lpstr>
      <vt:lpstr>Century Gothic</vt:lpstr>
      <vt:lpstr>Impact</vt:lpstr>
      <vt:lpstr>4_空白设计模板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微信公众号：短酷PPT</dc:title>
  <dc:creator>QQ：394222199;短酷PPT</dc:creator>
  <cp:keywords>www.51pptmoban.com</cp:keywords>
  <cp:lastModifiedBy>Microsoft Office User</cp:lastModifiedBy>
  <cp:revision>270</cp:revision>
  <dcterms:created xsi:type="dcterms:W3CDTF">2020-01-16T09:26:28Z</dcterms:created>
  <dcterms:modified xsi:type="dcterms:W3CDTF">2021-07-14T02:24:44Z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